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2" r:id="rId3"/>
    <p:sldId id="257" r:id="rId4"/>
    <p:sldId id="258" r:id="rId5"/>
    <p:sldId id="259" r:id="rId6"/>
    <p:sldId id="260" r:id="rId7"/>
    <p:sldId id="271" r:id="rId8"/>
    <p:sldId id="261" r:id="rId9"/>
    <p:sldId id="262" r:id="rId10"/>
    <p:sldId id="270" r:id="rId11"/>
    <p:sldId id="263" r:id="rId12"/>
    <p:sldId id="264" r:id="rId13"/>
    <p:sldId id="265" r:id="rId14"/>
    <p:sldId id="266" r:id="rId15"/>
    <p:sldId id="267"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INTHALAPALLI DURGA PRASAD" initials="CDP" lastIdx="1" clrIdx="0">
    <p:extLst>
      <p:ext uri="{19B8F6BF-5375-455C-9EA6-DF929625EA0E}">
        <p15:presenceInfo xmlns:p15="http://schemas.microsoft.com/office/powerpoint/2012/main" userId="CHINTHALAPALLI DURGA PRASA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47" autoAdjust="0"/>
    <p:restoredTop sz="94660"/>
  </p:normalViewPr>
  <p:slideViewPr>
    <p:cSldViewPr snapToGrid="0">
      <p:cViewPr>
        <p:scale>
          <a:sx n="75" d="100"/>
          <a:sy n="75" d="100"/>
        </p:scale>
        <p:origin x="667"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D69555-EE48-4B19-812B-4E1068DBF976}"/>
              </a:ext>
            </a:extLst>
          </p:cNvPr>
          <p:cNvSpPr/>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57">
            <a:extLst>
              <a:ext uri="{FF2B5EF4-FFF2-40B4-BE49-F238E27FC236}">
                <a16:creationId xmlns:a16="http://schemas.microsoft.com/office/drawing/2014/main" id="{57AEB73D-F521-4B19-820F-12DB6BCC8406}"/>
              </a:ext>
            </a:extLst>
          </p:cNvPr>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2" name="Title 1"/>
          <p:cNvSpPr>
            <a:spLocks noGrp="1"/>
          </p:cNvSpPr>
          <p:nvPr>
            <p:ph type="ctrTitle"/>
          </p:nvPr>
        </p:nvSpPr>
        <p:spPr>
          <a:xfrm>
            <a:off x="855388" y="863068"/>
            <a:ext cx="6007691" cy="4985916"/>
          </a:xfrm>
        </p:spPr>
        <p:txBody>
          <a:bodyPr anchor="ctr">
            <a:noAutofit/>
          </a:bodyPr>
          <a:lstStyle>
            <a:lvl1pPr algn="l">
              <a:lnSpc>
                <a:spcPct val="125000"/>
              </a:lnSpc>
              <a:defRPr sz="6000" b="0" cap="all" spc="150" baseline="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197352" y="863068"/>
            <a:ext cx="3351729" cy="5120069"/>
          </a:xfrm>
        </p:spPr>
        <p:txBody>
          <a:bodyPr anchor="ctr">
            <a:normAutofit/>
          </a:bodyPr>
          <a:lstStyle>
            <a:lvl1pPr marL="0" indent="0" algn="l">
              <a:lnSpc>
                <a:spcPct val="150000"/>
              </a:lnSpc>
              <a:buNone/>
              <a:defRPr sz="2400" b="0" cap="none"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Rectangle 6">
            <a:extLst>
              <a:ext uri="{FF2B5EF4-FFF2-40B4-BE49-F238E27FC236}">
                <a16:creationId xmlns:a16="http://schemas.microsoft.com/office/drawing/2014/main" id="{6B72EEBA-3A5D-41CE-8465-A45A0F65674E}"/>
              </a:ext>
            </a:extLst>
          </p:cNvPr>
          <p:cNvSpPr/>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ate Placeholder 12">
            <a:extLst>
              <a:ext uri="{FF2B5EF4-FFF2-40B4-BE49-F238E27FC236}">
                <a16:creationId xmlns:a16="http://schemas.microsoft.com/office/drawing/2014/main" id="{79F4CF2F-CDFA-4A37-837C-819D5238EAB4}"/>
              </a:ext>
            </a:extLst>
          </p:cNvPr>
          <p:cNvSpPr>
            <a:spLocks noGrp="1"/>
          </p:cNvSpPr>
          <p:nvPr>
            <p:ph type="dt" sz="half" idx="10"/>
          </p:nvPr>
        </p:nvSpPr>
        <p:spPr>
          <a:xfrm>
            <a:off x="8197353" y="6309360"/>
            <a:ext cx="2151134" cy="457200"/>
          </a:xfrm>
        </p:spPr>
        <p:txBody>
          <a:bodyPr/>
          <a:lstStyle/>
          <a:p>
            <a:pPr algn="l"/>
            <a:fld id="{0DCFB061-4267-4D9F-8017-6F550D3068DF}" type="datetime1">
              <a:rPr lang="en-US" smtClean="0"/>
              <a:t>8/27/2021</a:t>
            </a:fld>
            <a:endParaRPr lang="en-US" dirty="0"/>
          </a:p>
        </p:txBody>
      </p:sp>
      <p:sp>
        <p:nvSpPr>
          <p:cNvPr id="15" name="Footer Placeholder 14">
            <a:extLst>
              <a:ext uri="{FF2B5EF4-FFF2-40B4-BE49-F238E27FC236}">
                <a16:creationId xmlns:a16="http://schemas.microsoft.com/office/drawing/2014/main" id="{CFECE62A-61A4-407D-8F0B-D459CD977C75}"/>
              </a:ext>
            </a:extLst>
          </p:cNvPr>
          <p:cNvSpPr>
            <a:spLocks noGrp="1"/>
          </p:cNvSpPr>
          <p:nvPr>
            <p:ph type="ftr" sz="quarter" idx="11"/>
          </p:nvPr>
        </p:nvSpPr>
        <p:spPr>
          <a:xfrm>
            <a:off x="855388" y="6309360"/>
            <a:ext cx="6007691" cy="457200"/>
          </a:xfrm>
        </p:spPr>
        <p:txBody>
          <a:bodyPr/>
          <a:lstStyle>
            <a:lvl1pPr algn="r">
              <a:defRPr/>
            </a:lvl1pPr>
          </a:lstStyle>
          <a:p>
            <a:pPr algn="l"/>
            <a:endParaRPr lang="en-US" dirty="0"/>
          </a:p>
        </p:txBody>
      </p:sp>
      <p:sp>
        <p:nvSpPr>
          <p:cNvPr id="27" name="Slide Number Placeholder 26">
            <a:extLst>
              <a:ext uri="{FF2B5EF4-FFF2-40B4-BE49-F238E27FC236}">
                <a16:creationId xmlns:a16="http://schemas.microsoft.com/office/drawing/2014/main" id="{99FE60A9-FE2A-451F-9244-60FCE7FE9AD7}"/>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282482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41BC61-5547-4A60-8DA1-6699760D9972}" type="datetime1">
              <a:rPr lang="en-US" smtClean="0"/>
              <a:t>8/27/2021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dirty="0"/>
          </a:p>
        </p:txBody>
      </p:sp>
    </p:spTree>
    <p:extLst>
      <p:ext uri="{BB962C8B-B14F-4D97-AF65-F5344CB8AC3E}">
        <p14:creationId xmlns:p14="http://schemas.microsoft.com/office/powerpoint/2010/main" val="8429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24B9D1C6-60D0-4CD1-8F31-F912522EB041}" type="datetime1">
              <a:rPr lang="en-US" smtClean="0"/>
              <a:t>8/27/2021</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dirty="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2868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A4ED5C-5A53-433E-8A55-46F54CE81DA5}" type="datetime1">
              <a:rPr lang="en-US" smtClean="0"/>
              <a:t>8/27/2021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dirty="0"/>
          </a:p>
        </p:txBody>
      </p:sp>
    </p:spTree>
    <p:extLst>
      <p:ext uri="{BB962C8B-B14F-4D97-AF65-F5344CB8AC3E}">
        <p14:creationId xmlns:p14="http://schemas.microsoft.com/office/powerpoint/2010/main" val="815265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BFD12B6-57DE-4B63-A723-500B050FB7DD}"/>
              </a:ext>
            </a:extLst>
          </p:cNvPr>
          <p:cNvSpPr/>
          <p:nvPr/>
        </p:nvSpPr>
        <p:spPr>
          <a:xfrm>
            <a:off x="0" y="4215384"/>
            <a:ext cx="12192000" cy="2642616"/>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5316" y="1406284"/>
            <a:ext cx="10593694" cy="2597841"/>
          </a:xfrm>
        </p:spPr>
        <p:txBody>
          <a:bodyPr anchor="b">
            <a:normAutofit/>
          </a:bodyPr>
          <a:lstStyle>
            <a:lvl1pPr algn="ctr">
              <a:lnSpc>
                <a:spcPct val="125000"/>
              </a:lnSpc>
              <a:defRPr sz="4400" baseline="0">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2818312" y="4527856"/>
            <a:ext cx="6559018" cy="1570245"/>
          </a:xfrm>
        </p:spPr>
        <p:txBody>
          <a:bodyPr anchor="t">
            <a:normAutofit/>
          </a:bodyPr>
          <a:lstStyle>
            <a:lvl1pPr marL="0" indent="0" algn="ctr">
              <a:lnSpc>
                <a:spcPct val="130000"/>
              </a:lnSpc>
              <a:spcBef>
                <a:spcPts val="0"/>
              </a:spcBef>
              <a:buNone/>
              <a:defRPr sz="2400" b="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5F1E2E75-4758-4930-8024-39287C962987}"/>
              </a:ext>
            </a:extLst>
          </p:cNvPr>
          <p:cNvSpPr>
            <a:spLocks noGrp="1"/>
          </p:cNvSpPr>
          <p:nvPr>
            <p:ph type="dt" sz="half" idx="10"/>
          </p:nvPr>
        </p:nvSpPr>
        <p:spPr/>
        <p:txBody>
          <a:bodyPr/>
          <a:lstStyle/>
          <a:p>
            <a:fld id="{29CABC0C-B6DF-45E9-B954-11C99AA62C3E}" type="datetime1">
              <a:rPr lang="en-US" smtClean="0"/>
              <a:t>8/27/2021</a:t>
            </a:fld>
            <a:endParaRPr lang="en-US" dirty="0"/>
          </a:p>
        </p:txBody>
      </p:sp>
      <p:sp>
        <p:nvSpPr>
          <p:cNvPr id="8" name="Footer Placeholder 7">
            <a:extLst>
              <a:ext uri="{FF2B5EF4-FFF2-40B4-BE49-F238E27FC236}">
                <a16:creationId xmlns:a16="http://schemas.microsoft.com/office/drawing/2014/main" id="{488B9949-402C-42C2-9A94-16590FC0C59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39D83F6-DAF4-4876-AA41-F246EC970F7D}"/>
              </a:ext>
            </a:extLst>
          </p:cNvPr>
          <p:cNvSpPr>
            <a:spLocks noGrp="1"/>
          </p:cNvSpPr>
          <p:nvPr>
            <p:ph type="sldNum" sz="quarter" idx="12"/>
          </p:nvPr>
        </p:nvSpPr>
        <p:spPr/>
        <p:txBody>
          <a:bodyPr/>
          <a:lstStyle/>
          <a:p>
            <a:fld id="{FAEF9944-A4F6-4C59-AEBD-678D6480B8EA}" type="slidenum">
              <a:rPr lang="en-US" smtClean="0"/>
              <a:pPr/>
              <a:t>‹#›</a:t>
            </a:fld>
            <a:endParaRPr lang="en-US" dirty="0"/>
          </a:p>
        </p:txBody>
      </p:sp>
      <p:sp>
        <p:nvSpPr>
          <p:cNvPr id="11" name="Rectangle 10">
            <a:extLst>
              <a:ext uri="{FF2B5EF4-FFF2-40B4-BE49-F238E27FC236}">
                <a16:creationId xmlns:a16="http://schemas.microsoft.com/office/drawing/2014/main" id="{91613A19-DDA2-44F6-9ED4-F87771C684B8}"/>
              </a:ext>
            </a:extLst>
          </p:cNvPr>
          <p:cNvSpPr/>
          <p:nvPr/>
        </p:nvSpPr>
        <p:spPr>
          <a:xfrm>
            <a:off x="0" y="4215384"/>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4058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hasCustomPrompt="1"/>
          </p:nvPr>
        </p:nvSpPr>
        <p:spPr>
          <a:xfrm>
            <a:off x="5376670" y="705114"/>
            <a:ext cx="6172412" cy="2403846"/>
          </a:xfrm>
        </p:spPr>
        <p:txBody>
          <a:bodyPr anchor="b"/>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376670" y="3749040"/>
            <a:ext cx="6172411" cy="2346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AB71B9-2624-4F21-93EE-35A78B1A0DAD}" type="datetime1">
              <a:rPr lang="en-US" smtClean="0"/>
              <a:t>8/27/2021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dirty="0"/>
              <a:t>‹#›</a:t>
            </a:fld>
            <a:endParaRPr lang="en-US" dirty="0"/>
          </a:p>
        </p:txBody>
      </p:sp>
      <p:sp>
        <p:nvSpPr>
          <p:cNvPr id="10" name="Rectangle 9">
            <a:extLst>
              <a:ext uri="{FF2B5EF4-FFF2-40B4-BE49-F238E27FC236}">
                <a16:creationId xmlns:a16="http://schemas.microsoft.com/office/drawing/2014/main" id="{5CE6B9B5-A5D1-4099-B52B-78F39AB0AFCB}"/>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674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376667" y="658999"/>
            <a:ext cx="6166422" cy="457200"/>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76668" y="1116199"/>
            <a:ext cx="6166422" cy="20621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376668" y="3623098"/>
            <a:ext cx="6166421" cy="457200"/>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5376670" y="4102370"/>
            <a:ext cx="6166419" cy="2066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6D37C2A-BE2E-4840-A907-3254E2916C96}" type="datetime1">
              <a:rPr lang="en-US" smtClean="0"/>
              <a:t>8/27/2021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AEF9944-A4F6-4C59-AEBD-678D6480B8EA}" type="slidenum">
              <a:rPr lang="en-US" dirty="0"/>
              <a:t>‹#›</a:t>
            </a:fld>
            <a:endParaRPr lang="en-US" dirty="0"/>
          </a:p>
        </p:txBody>
      </p:sp>
      <p:sp>
        <p:nvSpPr>
          <p:cNvPr id="10" name="Title 9">
            <a:extLst>
              <a:ext uri="{FF2B5EF4-FFF2-40B4-BE49-F238E27FC236}">
                <a16:creationId xmlns:a16="http://schemas.microsoft.com/office/drawing/2014/main" id="{D26B370B-8381-431F-9492-0EA1205113EE}"/>
              </a:ext>
            </a:extLst>
          </p:cNvPr>
          <p:cNvSpPr>
            <a:spLocks noGrp="1"/>
          </p:cNvSpPr>
          <p:nvPr>
            <p:ph type="title"/>
          </p:nvPr>
        </p:nvSpPr>
        <p:spPr/>
        <p:txBody>
          <a:bodyPr/>
          <a:lstStyle/>
          <a:p>
            <a:r>
              <a:rPr lang="en-US"/>
              <a:t>Click to edit Master title style</a:t>
            </a:r>
          </a:p>
        </p:txBody>
      </p:sp>
      <p:sp>
        <p:nvSpPr>
          <p:cNvPr id="12" name="Rectangle 11">
            <a:extLst>
              <a:ext uri="{FF2B5EF4-FFF2-40B4-BE49-F238E27FC236}">
                <a16:creationId xmlns:a16="http://schemas.microsoft.com/office/drawing/2014/main" id="{DCA89085-2231-4A9C-B23C-B199A9DD26C5}"/>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44366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05CD215-1C45-48A0-8534-39FFE8A7C95A}" type="datetime1">
              <a:rPr lang="en-US" smtClean="0"/>
              <a:t>8/27/2021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dirty="0"/>
              <a:t>‹#›</a:t>
            </a:fld>
            <a:endParaRPr lang="en-US" dirty="0"/>
          </a:p>
        </p:txBody>
      </p:sp>
    </p:spTree>
    <p:extLst>
      <p:ext uri="{BB962C8B-B14F-4D97-AF65-F5344CB8AC3E}">
        <p14:creationId xmlns:p14="http://schemas.microsoft.com/office/powerpoint/2010/main" val="2563010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C7CF41D3-C6B9-4E99-9321-87C4E2168F46}"/>
              </a:ext>
            </a:extLst>
          </p:cNvPr>
          <p:cNvSpPr>
            <a:spLocks noGrp="1"/>
          </p:cNvSpPr>
          <p:nvPr>
            <p:ph type="dt" sz="half" idx="10"/>
          </p:nvPr>
        </p:nvSpPr>
        <p:spPr/>
        <p:txBody>
          <a:bodyPr/>
          <a:lstStyle/>
          <a:p>
            <a:fld id="{D3363A0F-DEF3-4134-98D0-2E1276938A8B}" type="datetime1">
              <a:rPr lang="en-US" smtClean="0"/>
              <a:t>8/27/2021</a:t>
            </a:fld>
            <a:endParaRPr lang="en-US" dirty="0"/>
          </a:p>
        </p:txBody>
      </p:sp>
      <p:sp>
        <p:nvSpPr>
          <p:cNvPr id="6" name="Footer Placeholder 5">
            <a:extLst>
              <a:ext uri="{FF2B5EF4-FFF2-40B4-BE49-F238E27FC236}">
                <a16:creationId xmlns:a16="http://schemas.microsoft.com/office/drawing/2014/main" id="{8B5BC6EB-07B1-46AF-AC33-E998BC6AA43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3E3A0C1-6562-4819-9E88-4C1378FD5DE4}"/>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8301659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ACA29BA-0143-49FF-8608-DB1623D99537}"/>
              </a:ext>
            </a:extLst>
          </p:cNvPr>
          <p:cNvSpPr/>
          <p:nvPr/>
        </p:nvSpPr>
        <p:spPr>
          <a:xfrm>
            <a:off x="0" y="0"/>
            <a:ext cx="8248592"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753015" y="640079"/>
            <a:ext cx="2796066" cy="2551751"/>
          </a:xfrm>
        </p:spPr>
        <p:txBody>
          <a:bodyPr anchor="b">
            <a:normAutofit/>
          </a:bodyPr>
          <a:lstStyle>
            <a:lvl1pPr algn="l">
              <a:lnSpc>
                <a:spcPct val="135000"/>
              </a:lnSpc>
              <a:defRPr sz="3200"/>
            </a:lvl1pPr>
          </a:lstStyle>
          <a:p>
            <a:r>
              <a:rPr lang="en-US"/>
              <a:t>Click to edit Master title style</a:t>
            </a:r>
            <a:endParaRPr lang="en-US" dirty="0"/>
          </a:p>
        </p:txBody>
      </p:sp>
      <p:sp>
        <p:nvSpPr>
          <p:cNvPr id="3" name="Content Placeholder 2"/>
          <p:cNvSpPr>
            <a:spLocks noGrp="1"/>
          </p:cNvSpPr>
          <p:nvPr>
            <p:ph idx="1"/>
          </p:nvPr>
        </p:nvSpPr>
        <p:spPr>
          <a:xfrm>
            <a:off x="638818" y="640078"/>
            <a:ext cx="6969693" cy="5455921"/>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hasCustomPrompt="1"/>
          </p:nvPr>
        </p:nvSpPr>
        <p:spPr>
          <a:xfrm>
            <a:off x="8753015" y="3223803"/>
            <a:ext cx="2796066" cy="2872197"/>
          </a:xfrm>
        </p:spPr>
        <p:txBody>
          <a:bodyPr anchor="t">
            <a:normAutofit/>
          </a:bodyPr>
          <a:lstStyle>
            <a:lvl1pPr marL="0" indent="0">
              <a:spcBef>
                <a:spcPts val="1400"/>
              </a:spcBef>
              <a:buNone/>
              <a:defRPr sz="1800" b="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9" name="Rectangle 8">
            <a:extLst>
              <a:ext uri="{FF2B5EF4-FFF2-40B4-BE49-F238E27FC236}">
                <a16:creationId xmlns:a16="http://schemas.microsoft.com/office/drawing/2014/main" id="{3010CF18-370D-4E80-AE4C-396FFDFCAE5D}"/>
              </a:ext>
            </a:extLst>
          </p:cNvPr>
          <p:cNvSpPr/>
          <p:nvPr/>
        </p:nvSpPr>
        <p:spPr>
          <a:xfrm rot="5400000">
            <a:off x="485159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ate Placeholder 9">
            <a:extLst>
              <a:ext uri="{FF2B5EF4-FFF2-40B4-BE49-F238E27FC236}">
                <a16:creationId xmlns:a16="http://schemas.microsoft.com/office/drawing/2014/main" id="{C5EBFE9C-5A22-4462-9C51-E00C03F55C3D}"/>
              </a:ext>
            </a:extLst>
          </p:cNvPr>
          <p:cNvSpPr>
            <a:spLocks noGrp="1"/>
          </p:cNvSpPr>
          <p:nvPr>
            <p:ph type="dt" sz="half" idx="10"/>
          </p:nvPr>
        </p:nvSpPr>
        <p:spPr>
          <a:xfrm>
            <a:off x="8753015" y="6309360"/>
            <a:ext cx="1734207" cy="457200"/>
          </a:xfrm>
        </p:spPr>
        <p:txBody>
          <a:bodyPr/>
          <a:lstStyle>
            <a:lvl1pPr algn="l">
              <a:defRPr/>
            </a:lvl1pPr>
          </a:lstStyle>
          <a:p>
            <a:fld id="{61A2E4C8-2960-4ADD-862C-4D9643CB15AC}" type="datetime1">
              <a:rPr lang="en-US" smtClean="0"/>
              <a:t>8/27/2021</a:t>
            </a:fld>
            <a:endParaRPr lang="en-US" dirty="0"/>
          </a:p>
        </p:txBody>
      </p:sp>
      <p:sp>
        <p:nvSpPr>
          <p:cNvPr id="11" name="Footer Placeholder 10">
            <a:extLst>
              <a:ext uri="{FF2B5EF4-FFF2-40B4-BE49-F238E27FC236}">
                <a16:creationId xmlns:a16="http://schemas.microsoft.com/office/drawing/2014/main" id="{2EBBFF2E-AA66-4B76-9139-CB000B5A45D5}"/>
              </a:ext>
            </a:extLst>
          </p:cNvPr>
          <p:cNvSpPr>
            <a:spLocks noGrp="1"/>
          </p:cNvSpPr>
          <p:nvPr>
            <p:ph type="ftr" sz="quarter" idx="11"/>
          </p:nvPr>
        </p:nvSpPr>
        <p:spPr>
          <a:xfrm>
            <a:off x="638818" y="6309360"/>
            <a:ext cx="6993867" cy="457200"/>
          </a:xfrm>
        </p:spPr>
        <p:txBody>
          <a:bodyPr/>
          <a:lstStyle/>
          <a:p>
            <a:endParaRPr lang="en-US" dirty="0"/>
          </a:p>
        </p:txBody>
      </p:sp>
      <p:sp>
        <p:nvSpPr>
          <p:cNvPr id="12" name="Slide Number Placeholder 11">
            <a:extLst>
              <a:ext uri="{FF2B5EF4-FFF2-40B4-BE49-F238E27FC236}">
                <a16:creationId xmlns:a16="http://schemas.microsoft.com/office/drawing/2014/main" id="{A44F64C4-BF20-4F6B-B650-57C71C828A68}"/>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820998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34996" y="640079"/>
            <a:ext cx="2714085" cy="2695903"/>
          </a:xfrm>
        </p:spPr>
        <p:txBody>
          <a:bodyPr anchor="b">
            <a:noAutofit/>
          </a:bodyPr>
          <a:lstStyle>
            <a:lvl1pPr algn="l">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248592"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hasCustomPrompt="1"/>
          </p:nvPr>
        </p:nvSpPr>
        <p:spPr>
          <a:xfrm>
            <a:off x="8834996" y="3429000"/>
            <a:ext cx="2714085" cy="2508026"/>
          </a:xfrm>
        </p:spPr>
        <p:txBody>
          <a:bodyPr anchor="t">
            <a:normAutofit/>
          </a:bodyPr>
          <a:lstStyle>
            <a:lvl1pPr marL="0" indent="0">
              <a:spcBef>
                <a:spcPts val="1400"/>
              </a:spcBef>
              <a:buNone/>
              <a:defRPr sz="1800" b="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9" name="Rectangle 8">
            <a:extLst>
              <a:ext uri="{FF2B5EF4-FFF2-40B4-BE49-F238E27FC236}">
                <a16:creationId xmlns:a16="http://schemas.microsoft.com/office/drawing/2014/main" id="{90949BC8-9ABF-49F6-851C-5DB0B86CA70D}"/>
              </a:ext>
            </a:extLst>
          </p:cNvPr>
          <p:cNvSpPr/>
          <p:nvPr/>
        </p:nvSpPr>
        <p:spPr>
          <a:xfrm rot="5400000">
            <a:off x="485159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a:extLst>
              <a:ext uri="{FF2B5EF4-FFF2-40B4-BE49-F238E27FC236}">
                <a16:creationId xmlns:a16="http://schemas.microsoft.com/office/drawing/2014/main" id="{04E1EE21-E3FA-4D43-B224-C664959637B0}"/>
              </a:ext>
            </a:extLst>
          </p:cNvPr>
          <p:cNvSpPr>
            <a:spLocks noGrp="1"/>
          </p:cNvSpPr>
          <p:nvPr>
            <p:ph type="dt" sz="half" idx="10"/>
          </p:nvPr>
        </p:nvSpPr>
        <p:spPr>
          <a:xfrm>
            <a:off x="8834997" y="6309360"/>
            <a:ext cx="1645920" cy="457200"/>
          </a:xfrm>
        </p:spPr>
        <p:txBody>
          <a:bodyPr/>
          <a:lstStyle/>
          <a:p>
            <a:fld id="{48BDEA15-09CD-4275-A8E0-385C965F48B0}" type="datetime1">
              <a:rPr lang="en-US" smtClean="0"/>
              <a:t>8/27/2021</a:t>
            </a:fld>
            <a:endParaRPr lang="en-US" dirty="0"/>
          </a:p>
        </p:txBody>
      </p:sp>
      <p:sp>
        <p:nvSpPr>
          <p:cNvPr id="7" name="Slide Number Placeholder 6">
            <a:extLst>
              <a:ext uri="{FF2B5EF4-FFF2-40B4-BE49-F238E27FC236}">
                <a16:creationId xmlns:a16="http://schemas.microsoft.com/office/drawing/2014/main" id="{A32D7F83-8993-4ED4-9F02-663CC085052F}"/>
              </a:ext>
            </a:extLst>
          </p:cNvPr>
          <p:cNvSpPr>
            <a:spLocks noGrp="1"/>
          </p:cNvSpPr>
          <p:nvPr>
            <p:ph type="sldNum" sz="quarter" idx="12"/>
          </p:nvPr>
        </p:nvSpPr>
        <p:spPr/>
        <p:txBody>
          <a:bodyPr/>
          <a:lstStyle/>
          <a:p>
            <a:fld id="{FAEF9944-A4F6-4C59-AEBD-678D6480B8EA}" type="slidenum">
              <a:rPr lang="en-US" smtClean="0"/>
              <a:pPr/>
              <a:t>‹#›</a:t>
            </a:fld>
            <a:endParaRPr lang="en-US" dirty="0"/>
          </a:p>
        </p:txBody>
      </p:sp>
      <p:sp>
        <p:nvSpPr>
          <p:cNvPr id="6" name="Footer Placeholder 5">
            <a:extLst>
              <a:ext uri="{FF2B5EF4-FFF2-40B4-BE49-F238E27FC236}">
                <a16:creationId xmlns:a16="http://schemas.microsoft.com/office/drawing/2014/main" id="{8E3678B7-E511-4CE1-BEE5-89E959B9BFD6}"/>
              </a:ext>
            </a:extLst>
          </p:cNvPr>
          <p:cNvSpPr>
            <a:spLocks noGrp="1"/>
          </p:cNvSpPr>
          <p:nvPr>
            <p:ph type="ftr" sz="quarter" idx="11"/>
          </p:nvPr>
        </p:nvSpPr>
        <p:spPr>
          <a:xfrm>
            <a:off x="640080" y="6309360"/>
            <a:ext cx="4946592" cy="457200"/>
          </a:xfrm>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p>
        </p:txBody>
      </p:sp>
    </p:spTree>
    <p:extLst>
      <p:ext uri="{BB962C8B-B14F-4D97-AF65-F5344CB8AC3E}">
        <p14:creationId xmlns:p14="http://schemas.microsoft.com/office/powerpoint/2010/main" val="2281311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86F82F-1B47-46ED-8EAE-53EF71E59E9A}"/>
              </a:ext>
            </a:extLst>
          </p:cNvPr>
          <p:cNvSpPr/>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42918" y="705113"/>
            <a:ext cx="3411973" cy="5197498"/>
          </a:xfrm>
          <a:prstGeom prst="rect">
            <a:avLst/>
          </a:prstGeom>
        </p:spPr>
        <p:txBody>
          <a:bodyPr vert="horz" lIns="109728" tIns="109728" rIns="109728" bIns="9144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76671" y="705113"/>
            <a:ext cx="6172412" cy="5197497"/>
          </a:xfrm>
          <a:prstGeom prst="rect">
            <a:avLst/>
          </a:prstGeom>
        </p:spPr>
        <p:txBody>
          <a:bodyPr vert="horz" lIns="109728" tIns="109728" rIns="109728" bIns="9144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42917" y="6309360"/>
            <a:ext cx="3411973"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fld id="{4AF8082C-0922-4249-A612-B415F5231620}" type="datetime1">
              <a:rPr lang="en-US" smtClean="0"/>
              <a:t>8/27/2021</a:t>
            </a:fld>
            <a:endParaRPr lang="en-US" dirty="0"/>
          </a:p>
        </p:txBody>
      </p:sp>
      <p:sp>
        <p:nvSpPr>
          <p:cNvPr id="5" name="Footer Placeholder 4"/>
          <p:cNvSpPr>
            <a:spLocks noGrp="1"/>
          </p:cNvSpPr>
          <p:nvPr>
            <p:ph type="ftr" sz="quarter" idx="3"/>
          </p:nvPr>
        </p:nvSpPr>
        <p:spPr>
          <a:xfrm>
            <a:off x="5376670" y="6309360"/>
            <a:ext cx="4946592"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569202" y="6309360"/>
            <a:ext cx="979879" cy="457200"/>
          </a:xfrm>
          <a:prstGeom prst="rect">
            <a:avLst/>
          </a:prstGeom>
        </p:spPr>
        <p:txBody>
          <a:bodyPr vert="horz" lIns="109728" tIns="109728" rIns="109728" bIns="91440" rtlCol="0" anchor="b"/>
          <a:lstStyle>
            <a:lvl1pPr algn="r">
              <a:defRPr sz="1600" b="1" spc="150"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
        <p:nvSpPr>
          <p:cNvPr id="21" name="Rectangle 20">
            <a:extLst>
              <a:ext uri="{FF2B5EF4-FFF2-40B4-BE49-F238E27FC236}">
                <a16:creationId xmlns:a16="http://schemas.microsoft.com/office/drawing/2014/main" id="{EF1BAF6F-6275-4646-9C59-331B29B9550F}"/>
              </a:ext>
            </a:extLst>
          </p:cNvPr>
          <p:cNvSpPr/>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308707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50000"/>
        </a:lnSpc>
        <a:spcBef>
          <a:spcPct val="0"/>
        </a:spcBef>
        <a:buNone/>
        <a:defRPr sz="36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testasp.vulweb.com/"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A22F210-7186-4074-94C5-FAD2C2EB15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a:extLst>
              <a:ext uri="{FF2B5EF4-FFF2-40B4-BE49-F238E27FC236}">
                <a16:creationId xmlns:a16="http://schemas.microsoft.com/office/drawing/2014/main" id="{C3A42214-4CF0-4975-BCD2-16DB537B61F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1" y="0"/>
            <a:ext cx="12191980" cy="6858002"/>
          </a:xfrm>
          <a:prstGeom prst="rect">
            <a:avLst/>
          </a:prstGeom>
        </p:spPr>
      </p:pic>
      <p:sp>
        <p:nvSpPr>
          <p:cNvPr id="11" name="Rectangle 10">
            <a:extLst>
              <a:ext uri="{FF2B5EF4-FFF2-40B4-BE49-F238E27FC236}">
                <a16:creationId xmlns:a16="http://schemas.microsoft.com/office/drawing/2014/main" id="{11C4FED8-D85F-4B52-875F-AB6873B50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361" y="0"/>
            <a:ext cx="8168639" cy="6858000"/>
          </a:xfrm>
          <a:prstGeom prst="rect">
            <a:avLst/>
          </a:prstGeom>
          <a:gradFill>
            <a:gsLst>
              <a:gs pos="58000">
                <a:schemeClr val="tx1">
                  <a:alpha val="55000"/>
                </a:schemeClr>
              </a:gs>
              <a:gs pos="33000">
                <a:schemeClr val="tx1">
                  <a:alpha val="40000"/>
                </a:schemeClr>
              </a:gs>
              <a:gs pos="3000">
                <a:schemeClr val="tx1">
                  <a:alpha val="0"/>
                </a:schemeClr>
              </a:gs>
              <a:gs pos="100000">
                <a:schemeClr val="tx1">
                  <a:alpha val="5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A87452-9D78-42D7-8EA6-F070B15D40F5}"/>
              </a:ext>
            </a:extLst>
          </p:cNvPr>
          <p:cNvSpPr>
            <a:spLocks noGrp="1"/>
          </p:cNvSpPr>
          <p:nvPr>
            <p:ph type="ctrTitle"/>
          </p:nvPr>
        </p:nvSpPr>
        <p:spPr>
          <a:xfrm>
            <a:off x="1375665" y="751840"/>
            <a:ext cx="10170159" cy="4124961"/>
          </a:xfrm>
        </p:spPr>
        <p:txBody>
          <a:bodyPr anchor="b">
            <a:normAutofit fontScale="90000"/>
          </a:bodyPr>
          <a:lstStyle/>
          <a:p>
            <a:r>
              <a:rPr lang="en-US" dirty="0">
                <a:solidFill>
                  <a:schemeClr val="bg1"/>
                </a:solidFill>
                <a:latin typeface="Algerian" panose="04020705040A02060702" pitchFamily="82" charset="0"/>
              </a:rPr>
              <a:t>     </a:t>
            </a:r>
            <a:r>
              <a:rPr lang="en-US" sz="6700" dirty="0">
                <a:solidFill>
                  <a:srgbClr val="FFC000"/>
                </a:solidFill>
                <a:latin typeface="Algerian" panose="04020705040A02060702" pitchFamily="82" charset="0"/>
              </a:rPr>
              <a:t>INTERNSHIP STUDIO</a:t>
            </a:r>
            <a:br>
              <a:rPr lang="en-US" dirty="0">
                <a:solidFill>
                  <a:srgbClr val="FFC000"/>
                </a:solidFill>
                <a:latin typeface="Algerian" panose="04020705040A02060702" pitchFamily="82" charset="0"/>
              </a:rPr>
            </a:br>
            <a:r>
              <a:rPr lang="en-US" dirty="0">
                <a:solidFill>
                  <a:srgbClr val="FFC000"/>
                </a:solidFill>
                <a:latin typeface="Algerian" panose="04020705040A02060702" pitchFamily="82" charset="0"/>
              </a:rPr>
              <a:t>     </a:t>
            </a:r>
            <a:r>
              <a:rPr lang="en-US" dirty="0">
                <a:solidFill>
                  <a:srgbClr val="FF0000"/>
                </a:solidFill>
                <a:latin typeface="Amasis MT Pro Black" panose="02040A04050005020304" pitchFamily="18" charset="0"/>
              </a:rPr>
              <a:t>ETHICAL HACKING</a:t>
            </a:r>
            <a:br>
              <a:rPr lang="en-US" dirty="0">
                <a:solidFill>
                  <a:srgbClr val="FF0000"/>
                </a:solidFill>
                <a:latin typeface="Amasis MT Pro Black" panose="02040A04050005020304" pitchFamily="18" charset="0"/>
              </a:rPr>
            </a:br>
            <a:r>
              <a:rPr lang="en-US" dirty="0">
                <a:solidFill>
                  <a:srgbClr val="FF0000"/>
                </a:solidFill>
                <a:latin typeface="Amasis MT Pro Black" panose="02040A04050005020304" pitchFamily="18" charset="0"/>
              </a:rPr>
              <a:t>          INTERNSHIP</a:t>
            </a:r>
            <a:br>
              <a:rPr lang="en-US" dirty="0">
                <a:solidFill>
                  <a:srgbClr val="FF0000"/>
                </a:solidFill>
                <a:latin typeface="Amasis MT Pro Black" panose="02040A04050005020304" pitchFamily="18" charset="0"/>
              </a:rPr>
            </a:br>
            <a:endParaRPr lang="en-US" dirty="0">
              <a:solidFill>
                <a:srgbClr val="FFC000"/>
              </a:solidFill>
              <a:latin typeface="Algerian" panose="04020705040A02060702" pitchFamily="82" charset="0"/>
            </a:endParaRPr>
          </a:p>
        </p:txBody>
      </p:sp>
      <p:sp>
        <p:nvSpPr>
          <p:cNvPr id="3" name="Subtitle 2">
            <a:extLst>
              <a:ext uri="{FF2B5EF4-FFF2-40B4-BE49-F238E27FC236}">
                <a16:creationId xmlns:a16="http://schemas.microsoft.com/office/drawing/2014/main" id="{9CBA3EE9-9187-4A42-807D-F81DD24411F9}"/>
              </a:ext>
            </a:extLst>
          </p:cNvPr>
          <p:cNvSpPr>
            <a:spLocks noGrp="1"/>
          </p:cNvSpPr>
          <p:nvPr>
            <p:ph type="subTitle" idx="1"/>
          </p:nvPr>
        </p:nvSpPr>
        <p:spPr>
          <a:xfrm>
            <a:off x="5934279" y="4744721"/>
            <a:ext cx="6081953" cy="1704209"/>
          </a:xfrm>
        </p:spPr>
        <p:txBody>
          <a:bodyPr anchor="t">
            <a:normAutofit fontScale="55000" lnSpcReduction="20000"/>
          </a:bodyPr>
          <a:lstStyle/>
          <a:p>
            <a:r>
              <a:rPr lang="en-US" dirty="0">
                <a:solidFill>
                  <a:srgbClr val="FF0000"/>
                </a:solidFill>
                <a:latin typeface="Amasis MT Pro Black" panose="02040A04050005020304" pitchFamily="18" charset="0"/>
              </a:rPr>
              <a:t>ETHICAL HACKING</a:t>
            </a:r>
          </a:p>
          <a:p>
            <a:r>
              <a:rPr lang="en-US" dirty="0">
                <a:solidFill>
                  <a:srgbClr val="FFFF00"/>
                </a:solidFill>
              </a:rPr>
              <a:t>PROJECT REPORT BY</a:t>
            </a:r>
          </a:p>
          <a:p>
            <a:r>
              <a:rPr lang="en-US" dirty="0">
                <a:solidFill>
                  <a:srgbClr val="FFFF00"/>
                </a:solidFill>
              </a:rPr>
              <a:t>CH DURGA PRASAD</a:t>
            </a:r>
          </a:p>
          <a:p>
            <a:r>
              <a:rPr lang="en-US" dirty="0">
                <a:solidFill>
                  <a:srgbClr val="FFFF00"/>
                </a:solidFill>
              </a:rPr>
              <a:t>UNDER THE GUIDENCE OF ETHICAL HACKING INTERNSHIP</a:t>
            </a:r>
          </a:p>
        </p:txBody>
      </p:sp>
    </p:spTree>
    <p:extLst>
      <p:ext uri="{BB962C8B-B14F-4D97-AF65-F5344CB8AC3E}">
        <p14:creationId xmlns:p14="http://schemas.microsoft.com/office/powerpoint/2010/main" val="2497449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9405E2-1A96-4DBA-A9DC-4C2A1B421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1363234-E0BA-4476-B051-D8D9FA506B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0645"/>
            <a:ext cx="4062884" cy="638735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32FF329-3A87-4F66-BA01-91CD63C81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572"/>
            <a:ext cx="4086897" cy="51328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0C9F0E8-EF8B-43C1-9C77-E9DDAF1A0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59990"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16" name="Rectangle 15">
            <a:extLst>
              <a:ext uri="{FF2B5EF4-FFF2-40B4-BE49-F238E27FC236}">
                <a16:creationId xmlns:a16="http://schemas.microsoft.com/office/drawing/2014/main" id="{379DC473-98F8-45DF-B136-EC0F0F4C6B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70645"/>
            <a:ext cx="1219200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18" name="Rectangle 17">
            <a:extLst>
              <a:ext uri="{FF2B5EF4-FFF2-40B4-BE49-F238E27FC236}">
                <a16:creationId xmlns:a16="http://schemas.microsoft.com/office/drawing/2014/main" id="{79855050-A75B-4DD0-9B56-8B1C7722D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20996" y="534650"/>
            <a:ext cx="8071002" cy="5632966"/>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CE96E6-2F13-4F12-A521-032EA74C8614}"/>
              </a:ext>
            </a:extLst>
          </p:cNvPr>
          <p:cNvSpPr>
            <a:spLocks noGrp="1"/>
          </p:cNvSpPr>
          <p:nvPr>
            <p:ph type="title"/>
          </p:nvPr>
        </p:nvSpPr>
        <p:spPr>
          <a:xfrm>
            <a:off x="4705801" y="1056362"/>
            <a:ext cx="6754446" cy="4816118"/>
          </a:xfrm>
        </p:spPr>
        <p:txBody>
          <a:bodyPr>
            <a:normAutofit/>
          </a:bodyPr>
          <a:lstStyle/>
          <a:p>
            <a:r>
              <a:rPr lang="en-US" sz="7200" dirty="0">
                <a:solidFill>
                  <a:srgbClr val="FFFF00"/>
                </a:solidFill>
                <a:latin typeface="Algerian" panose="04020705040A02060702" pitchFamily="82" charset="0"/>
              </a:rPr>
              <a:t>     </a:t>
            </a:r>
            <a:r>
              <a:rPr lang="en-US" sz="7200" dirty="0">
                <a:solidFill>
                  <a:srgbClr val="FF0000"/>
                </a:solidFill>
                <a:latin typeface="Algerian" panose="04020705040A02060702" pitchFamily="82" charset="0"/>
              </a:rPr>
              <a:t>Task - 3</a:t>
            </a:r>
          </a:p>
        </p:txBody>
      </p:sp>
    </p:spTree>
    <p:extLst>
      <p:ext uri="{BB962C8B-B14F-4D97-AF65-F5344CB8AC3E}">
        <p14:creationId xmlns:p14="http://schemas.microsoft.com/office/powerpoint/2010/main" val="584860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2F693-7D33-49D4-88D9-176880DE78DC}"/>
              </a:ext>
            </a:extLst>
          </p:cNvPr>
          <p:cNvSpPr>
            <a:spLocks noGrp="1"/>
          </p:cNvSpPr>
          <p:nvPr>
            <p:ph type="title"/>
          </p:nvPr>
        </p:nvSpPr>
        <p:spPr>
          <a:xfrm>
            <a:off x="0" y="629920"/>
            <a:ext cx="4614041" cy="6361911"/>
          </a:xfrm>
        </p:spPr>
        <p:txBody>
          <a:bodyPr>
            <a:normAutofit fontScale="90000"/>
          </a:bodyPr>
          <a:lstStyle/>
          <a:p>
            <a:pPr>
              <a:lnSpc>
                <a:spcPct val="100000"/>
              </a:lnSpc>
            </a:pPr>
            <a:r>
              <a:rPr lang="en-US" dirty="0"/>
              <a:t>TITLE : </a:t>
            </a:r>
            <a:br>
              <a:rPr lang="en-US" dirty="0"/>
            </a:br>
            <a:r>
              <a:rPr lang="en-US" sz="1600" dirty="0"/>
              <a:t>CROSS SITE SCRIPTING(XSS)</a:t>
            </a:r>
            <a:br>
              <a:rPr lang="en-US" sz="1600" dirty="0"/>
            </a:br>
            <a:r>
              <a:rPr lang="en-US" sz="1600" dirty="0"/>
              <a:t>DOMAIN : VULWEB.COM</a:t>
            </a:r>
            <a:br>
              <a:rPr lang="en-US" sz="1600" dirty="0"/>
            </a:br>
            <a:r>
              <a:rPr lang="en-US" sz="1600" dirty="0"/>
              <a:t>SUBDOMAIN : TESTASP.VULWEB.COM</a:t>
            </a:r>
            <a:br>
              <a:rPr lang="en-US" sz="1600" dirty="0"/>
            </a:br>
            <a:r>
              <a:rPr lang="en-US" sz="1600" dirty="0">
                <a:solidFill>
                  <a:srgbClr val="FF0000"/>
                </a:solidFill>
              </a:rPr>
              <a:t>THEORY:</a:t>
            </a:r>
            <a:br>
              <a:rPr lang="en-US" sz="1600" dirty="0">
                <a:solidFill>
                  <a:srgbClr val="FF0000"/>
                </a:solidFill>
              </a:rPr>
            </a:br>
            <a:r>
              <a:rPr lang="en-US" sz="1400" dirty="0">
                <a:solidFill>
                  <a:schemeClr val="tx1"/>
                </a:solidFill>
                <a:latin typeface="Abadi Extra Light" panose="020B0204020104020204" pitchFamily="34" charset="0"/>
              </a:rPr>
              <a:t>  </a:t>
            </a:r>
            <a:r>
              <a:rPr lang="en-US" sz="1800" dirty="0">
                <a:solidFill>
                  <a:schemeClr val="tx1"/>
                </a:solidFill>
                <a:latin typeface="Abadi Extra Light" panose="020B0204020104020204" pitchFamily="34" charset="0"/>
              </a:rPr>
              <a:t>The Ppt Is About The Vulnerability Which Was Found By </a:t>
            </a:r>
            <a:r>
              <a:rPr lang="en-US" sz="1800" dirty="0" err="1">
                <a:solidFill>
                  <a:schemeClr val="tx1"/>
                </a:solidFill>
                <a:latin typeface="Abadi Extra Light" panose="020B0204020104020204" pitchFamily="34" charset="0"/>
              </a:rPr>
              <a:t>Xss</a:t>
            </a:r>
            <a:r>
              <a:rPr lang="en-US" sz="1800" dirty="0">
                <a:solidFill>
                  <a:schemeClr val="tx1"/>
                </a:solidFill>
                <a:latin typeface="Abadi Extra Light" panose="020B0204020104020204" pitchFamily="34" charset="0"/>
              </a:rPr>
              <a:t> On </a:t>
            </a:r>
            <a:r>
              <a:rPr lang="en-US" sz="1800" dirty="0">
                <a:solidFill>
                  <a:schemeClr val="tx1"/>
                </a:solidFill>
                <a:latin typeface="Abadi Extra Light" panose="020B0204020104020204" pitchFamily="34" charset="0"/>
                <a:hlinkClick r:id="rId2"/>
              </a:rPr>
              <a:t>Http://Testasp.Vulweb.Com</a:t>
            </a:r>
            <a:r>
              <a:rPr lang="en-US" sz="1800" dirty="0">
                <a:solidFill>
                  <a:schemeClr val="tx1"/>
                </a:solidFill>
                <a:latin typeface="Abadi Extra Light" panose="020B0204020104020204" pitchFamily="34" charset="0"/>
              </a:rPr>
              <a:t> Webpage.</a:t>
            </a:r>
            <a:br>
              <a:rPr lang="en-US" sz="1800" dirty="0">
                <a:solidFill>
                  <a:schemeClr val="tx1"/>
                </a:solidFill>
                <a:latin typeface="Abadi Extra Light" panose="020B0204020104020204" pitchFamily="34" charset="0"/>
              </a:rPr>
            </a:br>
            <a:r>
              <a:rPr lang="en-US" sz="1800" dirty="0">
                <a:solidFill>
                  <a:schemeClr val="tx1"/>
                </a:solidFill>
                <a:latin typeface="Abadi Extra Light" panose="020B0204020104020204" pitchFamily="34" charset="0"/>
              </a:rPr>
              <a:t>       It Has Different </a:t>
            </a:r>
            <a:r>
              <a:rPr lang="en-US" sz="1800" dirty="0" err="1">
                <a:solidFill>
                  <a:schemeClr val="tx1"/>
                </a:solidFill>
                <a:latin typeface="Abadi Extra Light" panose="020B0204020104020204" pitchFamily="34" charset="0"/>
              </a:rPr>
              <a:t>Xss</a:t>
            </a:r>
            <a:r>
              <a:rPr lang="en-US" sz="1800" dirty="0">
                <a:solidFill>
                  <a:schemeClr val="tx1"/>
                </a:solidFill>
                <a:latin typeface="Abadi Extra Light" panose="020B0204020104020204" pitchFamily="34" charset="0"/>
              </a:rPr>
              <a:t> Vulnerability Which Will Be Explained Step By Step And Also Procedure To Find These </a:t>
            </a:r>
            <a:r>
              <a:rPr lang="en-US" sz="1800" dirty="0" err="1">
                <a:solidFill>
                  <a:schemeClr val="tx1"/>
                </a:solidFill>
                <a:latin typeface="Abadi Extra Light" panose="020B0204020104020204" pitchFamily="34" charset="0"/>
              </a:rPr>
              <a:t>Vulnerabilitys</a:t>
            </a:r>
            <a:r>
              <a:rPr lang="en-US" sz="1800" dirty="0">
                <a:solidFill>
                  <a:schemeClr val="tx1"/>
                </a:solidFill>
                <a:latin typeface="Abadi Extra Light" panose="020B0204020104020204" pitchFamily="34" charset="0"/>
              </a:rPr>
              <a:t> Using </a:t>
            </a:r>
            <a:r>
              <a:rPr lang="en-US" sz="1800" dirty="0" err="1">
                <a:solidFill>
                  <a:schemeClr val="tx1"/>
                </a:solidFill>
                <a:latin typeface="Abadi Extra Light" panose="020B0204020104020204" pitchFamily="34" charset="0"/>
              </a:rPr>
              <a:t>Brup</a:t>
            </a:r>
            <a:r>
              <a:rPr lang="en-US" sz="1800" dirty="0">
                <a:solidFill>
                  <a:schemeClr val="tx1"/>
                </a:solidFill>
                <a:latin typeface="Abadi Extra Light" panose="020B0204020104020204" pitchFamily="34" charset="0"/>
              </a:rPr>
              <a:t> Suite Application And </a:t>
            </a:r>
            <a:r>
              <a:rPr lang="en-US" sz="1800" dirty="0" err="1">
                <a:solidFill>
                  <a:schemeClr val="tx1"/>
                </a:solidFill>
                <a:latin typeface="Abadi Extra Light" panose="020B0204020104020204" pitchFamily="34" charset="0"/>
              </a:rPr>
              <a:t>Alos</a:t>
            </a:r>
            <a:r>
              <a:rPr lang="en-US" sz="1800" dirty="0">
                <a:solidFill>
                  <a:schemeClr val="tx1"/>
                </a:solidFill>
                <a:latin typeface="Abadi Extra Light" panose="020B0204020104020204" pitchFamily="34" charset="0"/>
              </a:rPr>
              <a:t> We Provide A Video About This Process</a:t>
            </a:r>
            <a:r>
              <a:rPr lang="en-US" sz="1400" dirty="0">
                <a:solidFill>
                  <a:schemeClr val="tx1"/>
                </a:solidFill>
                <a:latin typeface="Abadi Extra Light" panose="020B0204020104020204" pitchFamily="34" charset="0"/>
              </a:rPr>
              <a:t>.</a:t>
            </a: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r>
              <a:rPr lang="en-US" sz="2000" u="sng" dirty="0">
                <a:solidFill>
                  <a:srgbClr val="FF0000"/>
                </a:solidFill>
                <a:latin typeface="Algerian" panose="04020705040A02060702" pitchFamily="82" charset="0"/>
              </a:rPr>
              <a:t>STEPS TO  REPRODUCE </a:t>
            </a:r>
            <a:r>
              <a:rPr lang="en-US" sz="2000" dirty="0">
                <a:solidFill>
                  <a:srgbClr val="FF0000"/>
                </a:solidFill>
                <a:latin typeface="Algerian" panose="04020705040A02060702" pitchFamily="82" charset="0"/>
              </a:rPr>
              <a:t>:</a:t>
            </a:r>
            <a:br>
              <a:rPr lang="en-US" sz="2000" dirty="0">
                <a:solidFill>
                  <a:srgbClr val="FF0000"/>
                </a:solidFill>
                <a:latin typeface="Algerian" panose="04020705040A02060702" pitchFamily="82" charset="0"/>
              </a:rPr>
            </a:br>
            <a:br>
              <a:rPr lang="en-US" sz="2000" dirty="0">
                <a:solidFill>
                  <a:srgbClr val="FF0000"/>
                </a:solidFill>
                <a:latin typeface="Algerian" panose="04020705040A02060702" pitchFamily="82" charset="0"/>
              </a:rPr>
            </a:br>
            <a:r>
              <a:rPr lang="en-US" sz="2000" u="sng" dirty="0">
                <a:solidFill>
                  <a:srgbClr val="FF0000"/>
                </a:solidFill>
                <a:latin typeface="Algerian" panose="04020705040A02060702" pitchFamily="82" charset="0"/>
              </a:rPr>
              <a:t>STEP</a:t>
            </a:r>
            <a:r>
              <a:rPr lang="en-US" sz="2000" dirty="0">
                <a:solidFill>
                  <a:srgbClr val="FF0000"/>
                </a:solidFill>
                <a:latin typeface="Algerian" panose="04020705040A02060702" pitchFamily="82" charset="0"/>
              </a:rPr>
              <a:t> 1 :</a:t>
            </a:r>
            <a:br>
              <a:rPr lang="en-US" sz="2000" dirty="0">
                <a:solidFill>
                  <a:srgbClr val="FF0000"/>
                </a:solidFill>
                <a:latin typeface="Algerian" panose="04020705040A02060702" pitchFamily="82" charset="0"/>
              </a:rPr>
            </a:br>
            <a:r>
              <a:rPr lang="en-US" sz="1800" dirty="0">
                <a:solidFill>
                  <a:schemeClr val="tx1"/>
                </a:solidFill>
                <a:latin typeface="Abadi Extra Light" panose="020B0204020104020204" pitchFamily="34" charset="0"/>
              </a:rPr>
              <a:t>Open the </a:t>
            </a:r>
            <a:r>
              <a:rPr lang="en-US" sz="1800" dirty="0" err="1">
                <a:solidFill>
                  <a:schemeClr val="tx1"/>
                </a:solidFill>
                <a:latin typeface="Abadi Extra Light" panose="020B0204020104020204" pitchFamily="34" charset="0"/>
              </a:rPr>
              <a:t>brup</a:t>
            </a:r>
            <a:r>
              <a:rPr lang="en-US" sz="1800" dirty="0">
                <a:solidFill>
                  <a:schemeClr val="tx1"/>
                </a:solidFill>
                <a:latin typeface="Abadi Extra Light" panose="020B0204020104020204" pitchFamily="34" charset="0"/>
              </a:rPr>
              <a:t> suite and start the new project</a:t>
            </a:r>
            <a:br>
              <a:rPr lang="en-US" sz="1800" dirty="0">
                <a:solidFill>
                  <a:schemeClr val="tx1"/>
                </a:solidFill>
                <a:latin typeface="Abadi Extra Light" panose="020B0204020104020204" pitchFamily="34" charset="0"/>
              </a:rPr>
            </a:br>
            <a:r>
              <a:rPr lang="en-US" sz="1800" dirty="0">
                <a:solidFill>
                  <a:schemeClr val="tx1"/>
                </a:solidFill>
                <a:latin typeface="Abadi Extra Light" panose="020B0204020104020204" pitchFamily="34" charset="0"/>
              </a:rPr>
              <a:t>and go to proxy and make intercept  off</a:t>
            </a: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r>
              <a:rPr lang="en-US" sz="1800" u="sng" dirty="0">
                <a:solidFill>
                  <a:srgbClr val="FF0000"/>
                </a:solidFill>
                <a:latin typeface="Algerian" panose="04020705040A02060702" pitchFamily="82" charset="0"/>
              </a:rPr>
              <a:t>STEP</a:t>
            </a:r>
            <a:r>
              <a:rPr lang="en-US" sz="1800" dirty="0">
                <a:solidFill>
                  <a:srgbClr val="FF0000"/>
                </a:solidFill>
                <a:latin typeface="Algerian" panose="04020705040A02060702" pitchFamily="82" charset="0"/>
              </a:rPr>
              <a:t> 2 :</a:t>
            </a:r>
            <a:br>
              <a:rPr lang="en-US" sz="1800" dirty="0">
                <a:solidFill>
                  <a:srgbClr val="FF0000"/>
                </a:solidFill>
                <a:latin typeface="Algerian" panose="04020705040A02060702" pitchFamily="82" charset="0"/>
              </a:rPr>
            </a:br>
            <a:r>
              <a:rPr lang="en-US" sz="1800" dirty="0">
                <a:solidFill>
                  <a:schemeClr val="tx1"/>
                </a:solidFill>
                <a:latin typeface="Abadi Extra Light" panose="020B0204020104020204" pitchFamily="34" charset="0"/>
              </a:rPr>
              <a:t>visit the </a:t>
            </a:r>
            <a:r>
              <a:rPr lang="en-US" sz="1800" dirty="0">
                <a:solidFill>
                  <a:schemeClr val="tx1"/>
                </a:solidFill>
                <a:latin typeface="Abadi Extra Light" panose="020B0204020104020204" pitchFamily="34" charset="0"/>
                <a:hlinkClick r:id="rId2"/>
              </a:rPr>
              <a:t>Http://Testasp.Vulweb.Com</a:t>
            </a:r>
            <a:r>
              <a:rPr lang="en-US" sz="1800" dirty="0">
                <a:solidFill>
                  <a:schemeClr val="tx1"/>
                </a:solidFill>
                <a:latin typeface="Abadi Extra Light" panose="020B0204020104020204" pitchFamily="34" charset="0"/>
              </a:rPr>
              <a:t> and search of search bar ,now on the intercept on.</a:t>
            </a:r>
            <a:br>
              <a:rPr lang="en-US" sz="1800" dirty="0">
                <a:solidFill>
                  <a:schemeClr val="tx1"/>
                </a:solidFill>
                <a:latin typeface="Abadi Extra Light" panose="020B0204020104020204" pitchFamily="34" charset="0"/>
              </a:rPr>
            </a:br>
            <a:r>
              <a:rPr lang="en-US" sz="1800" dirty="0">
                <a:solidFill>
                  <a:schemeClr val="tx1"/>
                </a:solidFill>
                <a:latin typeface="Abadi Extra Light" panose="020B0204020104020204" pitchFamily="34" charset="0"/>
              </a:rPr>
              <a:t>           Search “object1234” </a:t>
            </a:r>
            <a:br>
              <a:rPr lang="en-US" sz="1800" dirty="0">
                <a:solidFill>
                  <a:schemeClr val="tx1"/>
                </a:solidFill>
                <a:latin typeface="Algerian" panose="04020705040A02060702" pitchFamily="82" charset="0"/>
              </a:rPr>
            </a:br>
            <a:br>
              <a:rPr lang="en-US" sz="1600" dirty="0"/>
            </a:br>
            <a:endParaRPr lang="en-US" dirty="0"/>
          </a:p>
        </p:txBody>
      </p:sp>
      <p:pic>
        <p:nvPicPr>
          <p:cNvPr id="5" name="Content Placeholder 4">
            <a:extLst>
              <a:ext uri="{FF2B5EF4-FFF2-40B4-BE49-F238E27FC236}">
                <a16:creationId xmlns:a16="http://schemas.microsoft.com/office/drawing/2014/main" id="{33B5C048-75A0-4C04-B2D4-DDE698B4CC75}"/>
              </a:ext>
            </a:extLst>
          </p:cNvPr>
          <p:cNvPicPr>
            <a:picLocks noGrp="1" noChangeAspect="1"/>
          </p:cNvPicPr>
          <p:nvPr>
            <p:ph idx="1"/>
          </p:nvPr>
        </p:nvPicPr>
        <p:blipFill rotWithShape="1">
          <a:blip r:embed="rId3"/>
          <a:srcRect l="12546" t="8563" r="12375" b="8213"/>
          <a:stretch/>
        </p:blipFill>
        <p:spPr>
          <a:xfrm>
            <a:off x="5160579" y="123095"/>
            <a:ext cx="6768662" cy="3305906"/>
          </a:xfrm>
        </p:spPr>
      </p:pic>
      <p:pic>
        <p:nvPicPr>
          <p:cNvPr id="7" name="Picture 6">
            <a:extLst>
              <a:ext uri="{FF2B5EF4-FFF2-40B4-BE49-F238E27FC236}">
                <a16:creationId xmlns:a16="http://schemas.microsoft.com/office/drawing/2014/main" id="{A8803AB1-0300-4BB8-86DF-2D868E30AB62}"/>
              </a:ext>
            </a:extLst>
          </p:cNvPr>
          <p:cNvPicPr>
            <a:picLocks noChangeAspect="1"/>
          </p:cNvPicPr>
          <p:nvPr/>
        </p:nvPicPr>
        <p:blipFill rotWithShape="1">
          <a:blip r:embed="rId4"/>
          <a:srcRect l="12463" t="8350" r="12376" b="8697"/>
          <a:stretch/>
        </p:blipFill>
        <p:spPr>
          <a:xfrm>
            <a:off x="5160579" y="3429000"/>
            <a:ext cx="6768662" cy="3429000"/>
          </a:xfrm>
          <a:prstGeom prst="rect">
            <a:avLst/>
          </a:prstGeom>
        </p:spPr>
      </p:pic>
    </p:spTree>
    <p:extLst>
      <p:ext uri="{BB962C8B-B14F-4D97-AF65-F5344CB8AC3E}">
        <p14:creationId xmlns:p14="http://schemas.microsoft.com/office/powerpoint/2010/main" val="19732933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A071C-8A5D-4593-A512-71A37DEF338C}"/>
              </a:ext>
            </a:extLst>
          </p:cNvPr>
          <p:cNvSpPr>
            <a:spLocks noGrp="1"/>
          </p:cNvSpPr>
          <p:nvPr>
            <p:ph type="title"/>
          </p:nvPr>
        </p:nvSpPr>
        <p:spPr/>
        <p:txBody>
          <a:bodyPr>
            <a:normAutofit/>
          </a:bodyPr>
          <a:lstStyle/>
          <a:p>
            <a:r>
              <a:rPr lang="en-US" sz="1600" u="sng" dirty="0">
                <a:solidFill>
                  <a:srgbClr val="FF0000"/>
                </a:solidFill>
                <a:latin typeface="Algerian" panose="04020705040A02060702" pitchFamily="82" charset="0"/>
              </a:rPr>
              <a:t>Step</a:t>
            </a:r>
            <a:r>
              <a:rPr lang="en-US" sz="1600" dirty="0">
                <a:solidFill>
                  <a:srgbClr val="FF0000"/>
                </a:solidFill>
                <a:latin typeface="Algerian" panose="04020705040A02060702" pitchFamily="82" charset="0"/>
              </a:rPr>
              <a:t> 3 :</a:t>
            </a:r>
            <a:br>
              <a:rPr lang="en-US" sz="1600" dirty="0">
                <a:solidFill>
                  <a:srgbClr val="FF0000"/>
                </a:solidFill>
                <a:latin typeface="Algerian" panose="04020705040A02060702" pitchFamily="82" charset="0"/>
              </a:rPr>
            </a:br>
            <a:r>
              <a:rPr lang="en-US" sz="1600" dirty="0">
                <a:solidFill>
                  <a:schemeClr val="tx1"/>
                </a:solidFill>
                <a:latin typeface="Abadi Extra Light" panose="020B0204020104020204" pitchFamily="34" charset="0"/>
              </a:rPr>
              <a:t>Now you can see an request will arrive ,send it to repeater and off the intercept to off       </a:t>
            </a: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r>
              <a:rPr lang="en-US" sz="1600" u="sng" dirty="0">
                <a:solidFill>
                  <a:srgbClr val="FF0000"/>
                </a:solidFill>
                <a:latin typeface="Algerian" panose="04020705040A02060702" pitchFamily="82" charset="0"/>
              </a:rPr>
              <a:t>step</a:t>
            </a:r>
            <a:r>
              <a:rPr lang="en-US" sz="1600" dirty="0">
                <a:solidFill>
                  <a:srgbClr val="FF0000"/>
                </a:solidFill>
                <a:latin typeface="Algerian" panose="04020705040A02060702" pitchFamily="82" charset="0"/>
              </a:rPr>
              <a:t> 4 :</a:t>
            </a:r>
            <a:br>
              <a:rPr lang="en-US" sz="1600" dirty="0">
                <a:solidFill>
                  <a:srgbClr val="FF0000"/>
                </a:solidFill>
                <a:latin typeface="Algerian" panose="04020705040A02060702" pitchFamily="82" charset="0"/>
              </a:rPr>
            </a:br>
            <a:r>
              <a:rPr lang="en-US" sz="1600" dirty="0">
                <a:solidFill>
                  <a:schemeClr val="tx1"/>
                </a:solidFill>
                <a:latin typeface="Abadi Extra Light" panose="020B0204020104020204" pitchFamily="34" charset="0"/>
              </a:rPr>
              <a:t>Now as shown in figure from repeater send it to intruder</a:t>
            </a:r>
            <a:endParaRPr lang="en-US" sz="1600" dirty="0">
              <a:solidFill>
                <a:srgbClr val="FF0000"/>
              </a:solidFill>
              <a:latin typeface="Algerian" panose="04020705040A02060702" pitchFamily="82" charset="0"/>
            </a:endParaRPr>
          </a:p>
        </p:txBody>
      </p:sp>
      <p:pic>
        <p:nvPicPr>
          <p:cNvPr id="5" name="Content Placeholder 4">
            <a:extLst>
              <a:ext uri="{FF2B5EF4-FFF2-40B4-BE49-F238E27FC236}">
                <a16:creationId xmlns:a16="http://schemas.microsoft.com/office/drawing/2014/main" id="{A3FAB9A5-9AD2-4E91-BEC3-CDFA49430524}"/>
              </a:ext>
            </a:extLst>
          </p:cNvPr>
          <p:cNvPicPr>
            <a:picLocks noGrp="1" noChangeAspect="1"/>
          </p:cNvPicPr>
          <p:nvPr>
            <p:ph idx="1"/>
          </p:nvPr>
        </p:nvPicPr>
        <p:blipFill rotWithShape="1">
          <a:blip r:embed="rId2"/>
          <a:srcRect l="12703" t="8048" r="12262" b="8199"/>
          <a:stretch/>
        </p:blipFill>
        <p:spPr>
          <a:xfrm>
            <a:off x="4927600" y="0"/>
            <a:ext cx="6979919" cy="3429000"/>
          </a:xfrm>
        </p:spPr>
      </p:pic>
      <p:pic>
        <p:nvPicPr>
          <p:cNvPr id="7" name="Picture 6">
            <a:extLst>
              <a:ext uri="{FF2B5EF4-FFF2-40B4-BE49-F238E27FC236}">
                <a16:creationId xmlns:a16="http://schemas.microsoft.com/office/drawing/2014/main" id="{3A56AD14-52C0-4FD2-AC61-C0A93F230A2E}"/>
              </a:ext>
            </a:extLst>
          </p:cNvPr>
          <p:cNvPicPr>
            <a:picLocks noChangeAspect="1"/>
          </p:cNvPicPr>
          <p:nvPr/>
        </p:nvPicPr>
        <p:blipFill rotWithShape="1">
          <a:blip r:embed="rId3"/>
          <a:srcRect l="12625" t="8148" r="12500" b="8741"/>
          <a:stretch/>
        </p:blipFill>
        <p:spPr>
          <a:xfrm>
            <a:off x="4927601" y="3429000"/>
            <a:ext cx="7264400" cy="3429000"/>
          </a:xfrm>
          <a:prstGeom prst="rect">
            <a:avLst/>
          </a:prstGeom>
        </p:spPr>
      </p:pic>
    </p:spTree>
    <p:extLst>
      <p:ext uri="{BB962C8B-B14F-4D97-AF65-F5344CB8AC3E}">
        <p14:creationId xmlns:p14="http://schemas.microsoft.com/office/powerpoint/2010/main" val="1901874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A4FD8-6D63-47D7-AA65-16AFAEF0EE66}"/>
              </a:ext>
            </a:extLst>
          </p:cNvPr>
          <p:cNvSpPr>
            <a:spLocks noGrp="1"/>
          </p:cNvSpPr>
          <p:nvPr>
            <p:ph type="title"/>
          </p:nvPr>
        </p:nvSpPr>
        <p:spPr>
          <a:xfrm>
            <a:off x="500678" y="314960"/>
            <a:ext cx="3411973" cy="6543040"/>
          </a:xfrm>
        </p:spPr>
        <p:txBody>
          <a:bodyPr>
            <a:normAutofit fontScale="90000"/>
          </a:bodyPr>
          <a:lstStyle/>
          <a:p>
            <a:r>
              <a:rPr lang="en-US" sz="1600" u="sng" dirty="0">
                <a:solidFill>
                  <a:srgbClr val="FF0000"/>
                </a:solidFill>
                <a:latin typeface="Algerian" panose="04020705040A02060702" pitchFamily="82" charset="0"/>
              </a:rPr>
              <a:t>Step</a:t>
            </a:r>
            <a:r>
              <a:rPr lang="en-US" sz="1600" dirty="0">
                <a:solidFill>
                  <a:srgbClr val="FF0000"/>
                </a:solidFill>
                <a:latin typeface="Algerian" panose="04020705040A02060702" pitchFamily="82" charset="0"/>
              </a:rPr>
              <a:t> 5 :</a:t>
            </a:r>
            <a:br>
              <a:rPr lang="en-US" sz="1600" dirty="0">
                <a:solidFill>
                  <a:srgbClr val="FF0000"/>
                </a:solidFill>
                <a:latin typeface="Algerian" panose="04020705040A02060702" pitchFamily="82" charset="0"/>
              </a:rPr>
            </a:br>
            <a:r>
              <a:rPr lang="en-US" sz="1600" dirty="0">
                <a:solidFill>
                  <a:schemeClr val="tx1"/>
                </a:solidFill>
                <a:latin typeface="Abadi Extra Light" panose="020B0204020104020204" pitchFamily="34" charset="0"/>
              </a:rPr>
              <a:t>Now go to intruder , select payloads and load with some payloads you have or from web as shown in fig </a:t>
            </a:r>
            <a:r>
              <a:rPr lang="en-US" sz="1400" dirty="0">
                <a:solidFill>
                  <a:schemeClr val="tx1"/>
                </a:solidFill>
                <a:latin typeface="Abadi Extra Light" panose="020B0204020104020204" pitchFamily="34" charset="0"/>
              </a:rPr>
              <a:t>.</a:t>
            </a:r>
            <a:br>
              <a:rPr lang="en-US" sz="1400" dirty="0">
                <a:solidFill>
                  <a:schemeClr val="tx1"/>
                </a:solidFill>
                <a:latin typeface="Abadi Extra Light" panose="020B0204020104020204" pitchFamily="34" charset="0"/>
              </a:rPr>
            </a:br>
            <a:r>
              <a:rPr lang="en-US" sz="1400" dirty="0">
                <a:solidFill>
                  <a:schemeClr val="tx1"/>
                </a:solidFill>
                <a:latin typeface="Abadi Extra Light" panose="020B0204020104020204" pitchFamily="34" charset="0"/>
              </a:rPr>
              <a:t>   </a:t>
            </a: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br>
              <a:rPr lang="en-US" sz="1600" dirty="0">
                <a:solidFill>
                  <a:srgbClr val="FF0000"/>
                </a:solidFill>
                <a:latin typeface="Algerian" panose="04020705040A02060702" pitchFamily="82" charset="0"/>
              </a:rPr>
            </a:br>
            <a:r>
              <a:rPr lang="en-US" sz="1600" u="sng" dirty="0">
                <a:solidFill>
                  <a:srgbClr val="FF0000"/>
                </a:solidFill>
                <a:latin typeface="Algerian" panose="04020705040A02060702" pitchFamily="82" charset="0"/>
              </a:rPr>
              <a:t>Step</a:t>
            </a:r>
            <a:r>
              <a:rPr lang="en-US" sz="1600" dirty="0">
                <a:solidFill>
                  <a:srgbClr val="FF0000"/>
                </a:solidFill>
                <a:latin typeface="Algerian" panose="04020705040A02060702" pitchFamily="82" charset="0"/>
              </a:rPr>
              <a:t> 6 :</a:t>
            </a:r>
            <a:br>
              <a:rPr lang="en-US" sz="1600" dirty="0">
                <a:solidFill>
                  <a:srgbClr val="FF0000"/>
                </a:solidFill>
                <a:latin typeface="Algerian" panose="04020705040A02060702" pitchFamily="82" charset="0"/>
              </a:rPr>
            </a:br>
            <a:r>
              <a:rPr lang="en-US" sz="1600" dirty="0">
                <a:solidFill>
                  <a:schemeClr val="tx1"/>
                </a:solidFill>
                <a:latin typeface="Abadi Extra Light" panose="020B0204020104020204" pitchFamily="34" charset="0"/>
              </a:rPr>
              <a:t>Now check all the necessary needs,</a:t>
            </a:r>
            <a:br>
              <a:rPr lang="en-US" sz="1600" dirty="0">
                <a:solidFill>
                  <a:schemeClr val="tx1"/>
                </a:solidFill>
                <a:latin typeface="Abadi Extra Light" panose="020B0204020104020204" pitchFamily="34" charset="0"/>
              </a:rPr>
            </a:br>
            <a:r>
              <a:rPr lang="en-US" sz="1600" dirty="0">
                <a:solidFill>
                  <a:schemeClr val="tx1"/>
                </a:solidFill>
                <a:latin typeface="Abadi Extra Light" panose="020B0204020104020204" pitchFamily="34" charset="0"/>
              </a:rPr>
              <a:t>and start the attack as shown in fig.</a:t>
            </a:r>
            <a:br>
              <a:rPr lang="en-US" sz="1600" dirty="0">
                <a:solidFill>
                  <a:schemeClr val="tx1"/>
                </a:solidFill>
                <a:latin typeface="Abadi Extra Light" panose="020B0204020104020204" pitchFamily="34" charset="0"/>
              </a:rPr>
            </a:br>
            <a:r>
              <a:rPr lang="en-US" sz="1600" dirty="0">
                <a:solidFill>
                  <a:schemeClr val="tx1"/>
                </a:solidFill>
                <a:latin typeface="Abadi Extra Light" panose="020B0204020104020204" pitchFamily="34" charset="0"/>
              </a:rPr>
              <a:t>it will take some time to process the attacks and gives you results</a:t>
            </a:r>
            <a:r>
              <a:rPr lang="en-US" sz="1400" dirty="0">
                <a:solidFill>
                  <a:schemeClr val="tx1"/>
                </a:solidFill>
                <a:latin typeface="Abadi Extra Light" panose="020B0204020104020204" pitchFamily="34" charset="0"/>
              </a:rPr>
              <a:t>.</a:t>
            </a:r>
            <a:br>
              <a:rPr lang="en-US" sz="1600" dirty="0">
                <a:solidFill>
                  <a:srgbClr val="FF0000"/>
                </a:solidFill>
                <a:latin typeface="Algerian" panose="04020705040A02060702" pitchFamily="82" charset="0"/>
              </a:rPr>
            </a:br>
            <a:endParaRPr lang="en-US" sz="1600" dirty="0">
              <a:solidFill>
                <a:srgbClr val="FF0000"/>
              </a:solidFill>
              <a:latin typeface="Algerian" panose="04020705040A02060702" pitchFamily="82" charset="0"/>
            </a:endParaRPr>
          </a:p>
        </p:txBody>
      </p:sp>
      <p:pic>
        <p:nvPicPr>
          <p:cNvPr id="5" name="Content Placeholder 4">
            <a:extLst>
              <a:ext uri="{FF2B5EF4-FFF2-40B4-BE49-F238E27FC236}">
                <a16:creationId xmlns:a16="http://schemas.microsoft.com/office/drawing/2014/main" id="{026A41BD-4E15-409C-BA21-C010E545F589}"/>
              </a:ext>
            </a:extLst>
          </p:cNvPr>
          <p:cNvPicPr>
            <a:picLocks noGrp="1" noChangeAspect="1"/>
          </p:cNvPicPr>
          <p:nvPr>
            <p:ph idx="1"/>
          </p:nvPr>
        </p:nvPicPr>
        <p:blipFill rotWithShape="1">
          <a:blip r:embed="rId2"/>
          <a:srcRect l="11651" t="7522" r="12299" b="8637"/>
          <a:stretch/>
        </p:blipFill>
        <p:spPr>
          <a:xfrm>
            <a:off x="4648200" y="0"/>
            <a:ext cx="7543799" cy="3303862"/>
          </a:xfrm>
        </p:spPr>
      </p:pic>
      <p:pic>
        <p:nvPicPr>
          <p:cNvPr id="7" name="Picture 6">
            <a:extLst>
              <a:ext uri="{FF2B5EF4-FFF2-40B4-BE49-F238E27FC236}">
                <a16:creationId xmlns:a16="http://schemas.microsoft.com/office/drawing/2014/main" id="{CC904CCE-B36B-4A55-B455-EC173EA82454}"/>
              </a:ext>
            </a:extLst>
          </p:cNvPr>
          <p:cNvPicPr>
            <a:picLocks noChangeAspect="1"/>
          </p:cNvPicPr>
          <p:nvPr/>
        </p:nvPicPr>
        <p:blipFill rotWithShape="1">
          <a:blip r:embed="rId3"/>
          <a:srcRect l="12500" t="7778" r="12376" b="8667"/>
          <a:stretch/>
        </p:blipFill>
        <p:spPr>
          <a:xfrm>
            <a:off x="4754880" y="3303862"/>
            <a:ext cx="7437119" cy="3554138"/>
          </a:xfrm>
          <a:prstGeom prst="rect">
            <a:avLst/>
          </a:prstGeom>
        </p:spPr>
      </p:pic>
    </p:spTree>
    <p:extLst>
      <p:ext uri="{BB962C8B-B14F-4D97-AF65-F5344CB8AC3E}">
        <p14:creationId xmlns:p14="http://schemas.microsoft.com/office/powerpoint/2010/main" val="398459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597CD-0074-4A9B-9725-E499E0AE4B78}"/>
              </a:ext>
            </a:extLst>
          </p:cNvPr>
          <p:cNvSpPr>
            <a:spLocks noGrp="1"/>
          </p:cNvSpPr>
          <p:nvPr>
            <p:ph type="title"/>
          </p:nvPr>
        </p:nvSpPr>
        <p:spPr>
          <a:xfrm>
            <a:off x="365760" y="491752"/>
            <a:ext cx="3821211" cy="6041127"/>
          </a:xfrm>
        </p:spPr>
        <p:txBody>
          <a:bodyPr>
            <a:normAutofit fontScale="90000"/>
          </a:bodyPr>
          <a:lstStyle/>
          <a:p>
            <a:r>
              <a:rPr lang="en-US" sz="1600" u="sng" dirty="0">
                <a:solidFill>
                  <a:srgbClr val="FF0000"/>
                </a:solidFill>
                <a:latin typeface="Algerian" panose="04020705040A02060702" pitchFamily="82" charset="0"/>
              </a:rPr>
              <a:t>Step</a:t>
            </a:r>
            <a:r>
              <a:rPr lang="en-US" sz="1600" dirty="0">
                <a:solidFill>
                  <a:srgbClr val="FF0000"/>
                </a:solidFill>
                <a:latin typeface="Algerian" panose="04020705040A02060702" pitchFamily="82" charset="0"/>
              </a:rPr>
              <a:t> 7 :</a:t>
            </a:r>
            <a:br>
              <a:rPr lang="en-US" sz="1600" dirty="0">
                <a:solidFill>
                  <a:srgbClr val="FF0000"/>
                </a:solidFill>
                <a:latin typeface="Algerian" panose="04020705040A02060702" pitchFamily="82" charset="0"/>
              </a:rPr>
            </a:br>
            <a:r>
              <a:rPr lang="en-US" sz="1800" dirty="0">
                <a:solidFill>
                  <a:schemeClr val="tx1"/>
                </a:solidFill>
                <a:latin typeface="Abadi Extra Light" panose="020B0204020104020204" pitchFamily="34" charset="0"/>
              </a:rPr>
              <a:t>you can see some </a:t>
            </a:r>
            <a:r>
              <a:rPr lang="en-US" sz="1800" dirty="0" err="1">
                <a:solidFill>
                  <a:schemeClr val="tx1"/>
                </a:solidFill>
                <a:latin typeface="Abadi Extra Light" panose="020B0204020104020204" pitchFamily="34" charset="0"/>
              </a:rPr>
              <a:t>vulnerabilitys</a:t>
            </a:r>
            <a:r>
              <a:rPr lang="en-US" sz="1800" dirty="0">
                <a:solidFill>
                  <a:schemeClr val="tx1"/>
                </a:solidFill>
                <a:latin typeface="Abadi Extra Light" panose="020B0204020104020204" pitchFamily="34" charset="0"/>
              </a:rPr>
              <a:t> which are found out by </a:t>
            </a:r>
            <a:r>
              <a:rPr lang="en-US" sz="1800" dirty="0" err="1">
                <a:solidFill>
                  <a:schemeClr val="tx1"/>
                </a:solidFill>
                <a:latin typeface="Abadi Extra Light" panose="020B0204020104020204" pitchFamily="34" charset="0"/>
              </a:rPr>
              <a:t>brupsuite</a:t>
            </a:r>
            <a:r>
              <a:rPr lang="en-US" sz="1800" dirty="0">
                <a:solidFill>
                  <a:schemeClr val="tx1"/>
                </a:solidFill>
                <a:latin typeface="Abadi Extra Light" panose="020B0204020104020204" pitchFamily="34" charset="0"/>
              </a:rPr>
              <a:t> using different type of payloads as shown in fig</a:t>
            </a:r>
            <a:r>
              <a:rPr lang="en-US" sz="1400" dirty="0">
                <a:solidFill>
                  <a:schemeClr val="tx1"/>
                </a:solidFill>
                <a:latin typeface="Abadi Extra Light" panose="020B0204020104020204" pitchFamily="34" charset="0"/>
              </a:rPr>
              <a:t>.</a:t>
            </a: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br>
              <a:rPr lang="en-US" sz="1400" dirty="0">
                <a:solidFill>
                  <a:schemeClr val="tx1"/>
                </a:solidFill>
                <a:latin typeface="Abadi Extra Light" panose="020B0204020104020204" pitchFamily="34" charset="0"/>
              </a:rPr>
            </a:br>
            <a:r>
              <a:rPr lang="en-US" sz="1600" u="sng" dirty="0">
                <a:solidFill>
                  <a:srgbClr val="FF0000"/>
                </a:solidFill>
                <a:latin typeface="Algerian" panose="04020705040A02060702" pitchFamily="82" charset="0"/>
              </a:rPr>
              <a:t>step</a:t>
            </a:r>
            <a:r>
              <a:rPr lang="en-US" sz="1600" dirty="0">
                <a:solidFill>
                  <a:srgbClr val="FF0000"/>
                </a:solidFill>
                <a:latin typeface="Algerian" panose="04020705040A02060702" pitchFamily="82" charset="0"/>
              </a:rPr>
              <a:t> 8 :</a:t>
            </a:r>
            <a:br>
              <a:rPr lang="en-US" sz="1600" dirty="0">
                <a:solidFill>
                  <a:srgbClr val="FF0000"/>
                </a:solidFill>
                <a:latin typeface="Algerian" panose="04020705040A02060702" pitchFamily="82" charset="0"/>
              </a:rPr>
            </a:br>
            <a:r>
              <a:rPr lang="en-US" sz="1800" dirty="0">
                <a:solidFill>
                  <a:schemeClr val="tx1"/>
                </a:solidFill>
                <a:latin typeface="Abadi Extra Light" panose="020B0204020104020204" pitchFamily="34" charset="0"/>
              </a:rPr>
              <a:t>after finding a suitable payload go to response an click on search response on browser ,copy the link provided by </a:t>
            </a:r>
            <a:r>
              <a:rPr lang="en-US" sz="1800" dirty="0" err="1">
                <a:solidFill>
                  <a:schemeClr val="tx1"/>
                </a:solidFill>
                <a:latin typeface="Abadi Extra Light" panose="020B0204020104020204" pitchFamily="34" charset="0"/>
              </a:rPr>
              <a:t>brupsuite</a:t>
            </a:r>
            <a:r>
              <a:rPr lang="en-US" sz="1800" dirty="0">
                <a:solidFill>
                  <a:schemeClr val="tx1"/>
                </a:solidFill>
                <a:latin typeface="Abadi Extra Light" panose="020B0204020104020204" pitchFamily="34" charset="0"/>
              </a:rPr>
              <a:t> as shown fig </a:t>
            </a:r>
            <a:br>
              <a:rPr lang="en-US" sz="1800" dirty="0">
                <a:solidFill>
                  <a:schemeClr val="tx1"/>
                </a:solidFill>
                <a:latin typeface="Abadi Extra Light" panose="020B0204020104020204" pitchFamily="34" charset="0"/>
              </a:rPr>
            </a:br>
            <a:r>
              <a:rPr lang="en-US" sz="1800" dirty="0">
                <a:solidFill>
                  <a:schemeClr val="tx1"/>
                </a:solidFill>
                <a:latin typeface="Abadi Extra Light" panose="020B0204020104020204" pitchFamily="34" charset="0"/>
              </a:rPr>
              <a:t>and visit the link and you will get result and make analysis of the result of this payload will be on next page</a:t>
            </a:r>
            <a:r>
              <a:rPr lang="en-US" sz="1400" dirty="0">
                <a:solidFill>
                  <a:schemeClr val="tx1"/>
                </a:solidFill>
                <a:latin typeface="Abadi Extra Light" panose="020B0204020104020204" pitchFamily="34" charset="0"/>
              </a:rPr>
              <a:t>.</a:t>
            </a:r>
            <a:br>
              <a:rPr lang="en-US" sz="1400" dirty="0">
                <a:solidFill>
                  <a:schemeClr val="tx1"/>
                </a:solidFill>
                <a:latin typeface="Abadi Extra Light" panose="020B0204020104020204" pitchFamily="34" charset="0"/>
              </a:rPr>
            </a:br>
            <a:endParaRPr lang="en-US" sz="1600" dirty="0">
              <a:solidFill>
                <a:srgbClr val="FF0000"/>
              </a:solidFill>
              <a:latin typeface="Algerian" panose="04020705040A02060702" pitchFamily="82" charset="0"/>
            </a:endParaRPr>
          </a:p>
        </p:txBody>
      </p:sp>
      <p:pic>
        <p:nvPicPr>
          <p:cNvPr id="5" name="Content Placeholder 4">
            <a:extLst>
              <a:ext uri="{FF2B5EF4-FFF2-40B4-BE49-F238E27FC236}">
                <a16:creationId xmlns:a16="http://schemas.microsoft.com/office/drawing/2014/main" id="{51B67AEF-DDF7-494F-BD19-11110E8546F7}"/>
              </a:ext>
            </a:extLst>
          </p:cNvPr>
          <p:cNvPicPr>
            <a:picLocks noGrp="1" noChangeAspect="1"/>
          </p:cNvPicPr>
          <p:nvPr>
            <p:ph idx="1"/>
          </p:nvPr>
        </p:nvPicPr>
        <p:blipFill rotWithShape="1">
          <a:blip r:embed="rId2"/>
          <a:srcRect l="12804" t="8107" r="12464" b="9076"/>
          <a:stretch/>
        </p:blipFill>
        <p:spPr>
          <a:xfrm>
            <a:off x="4836160" y="0"/>
            <a:ext cx="7355839" cy="3429000"/>
          </a:xfrm>
        </p:spPr>
      </p:pic>
      <p:pic>
        <p:nvPicPr>
          <p:cNvPr id="7" name="Picture 6">
            <a:extLst>
              <a:ext uri="{FF2B5EF4-FFF2-40B4-BE49-F238E27FC236}">
                <a16:creationId xmlns:a16="http://schemas.microsoft.com/office/drawing/2014/main" id="{BA608607-1574-490F-882D-4105D0569F75}"/>
              </a:ext>
            </a:extLst>
          </p:cNvPr>
          <p:cNvPicPr>
            <a:picLocks noChangeAspect="1"/>
          </p:cNvPicPr>
          <p:nvPr/>
        </p:nvPicPr>
        <p:blipFill rotWithShape="1">
          <a:blip r:embed="rId3"/>
          <a:srcRect l="12500" t="8148" r="12333" b="8445"/>
          <a:stretch/>
        </p:blipFill>
        <p:spPr>
          <a:xfrm>
            <a:off x="4927600" y="3429000"/>
            <a:ext cx="7264399" cy="3429000"/>
          </a:xfrm>
          <a:prstGeom prst="rect">
            <a:avLst/>
          </a:prstGeom>
        </p:spPr>
      </p:pic>
    </p:spTree>
    <p:extLst>
      <p:ext uri="{BB962C8B-B14F-4D97-AF65-F5344CB8AC3E}">
        <p14:creationId xmlns:p14="http://schemas.microsoft.com/office/powerpoint/2010/main" val="2921733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4EE865D-5A59-4DD1-A94D-A8DBE4A9E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F83D64F0-D7F3-424C-B995-65C696143FCA}"/>
              </a:ext>
            </a:extLst>
          </p:cNvPr>
          <p:cNvPicPr>
            <a:picLocks noGrp="1" noChangeAspect="1"/>
          </p:cNvPicPr>
          <p:nvPr>
            <p:ph idx="1"/>
          </p:nvPr>
        </p:nvPicPr>
        <p:blipFill rotWithShape="1">
          <a:blip r:embed="rId2"/>
          <a:srcRect l="12639" t="8576" r="12398" b="8725"/>
          <a:stretch/>
        </p:blipFill>
        <p:spPr>
          <a:xfrm>
            <a:off x="1712316" y="643467"/>
            <a:ext cx="8767368" cy="4931644"/>
          </a:xfrm>
          <a:prstGeom prst="rect">
            <a:avLst/>
          </a:prstGeom>
        </p:spPr>
      </p:pic>
      <p:sp>
        <p:nvSpPr>
          <p:cNvPr id="16" name="Rectangle 15">
            <a:extLst>
              <a:ext uri="{FF2B5EF4-FFF2-40B4-BE49-F238E27FC236}">
                <a16:creationId xmlns:a16="http://schemas.microsoft.com/office/drawing/2014/main" id="{2E23EFB5-5855-497F-AC57-6C1941487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7200D6EB-1706-4A12-BE84-C61D3E1912D5}"/>
              </a:ext>
            </a:extLst>
          </p:cNvPr>
          <p:cNvSpPr txBox="1"/>
          <p:nvPr/>
        </p:nvSpPr>
        <p:spPr>
          <a:xfrm>
            <a:off x="0" y="6361501"/>
            <a:ext cx="12188952" cy="461665"/>
          </a:xfrm>
          <a:prstGeom prst="rect">
            <a:avLst/>
          </a:prstGeom>
          <a:noFill/>
        </p:spPr>
        <p:txBody>
          <a:bodyPr wrap="square" rtlCol="0">
            <a:spAutoFit/>
          </a:bodyPr>
          <a:lstStyle/>
          <a:p>
            <a:r>
              <a:rPr lang="en-US" sz="2400" dirty="0">
                <a:solidFill>
                  <a:srgbClr val="FF0000"/>
                </a:solidFill>
                <a:latin typeface="Algerian" panose="04020705040A02060702" pitchFamily="82" charset="0"/>
              </a:rPr>
              <a:t>      Result for payload(</a:t>
            </a:r>
            <a:r>
              <a:rPr lang="en-US" b="0" i="0" dirty="0">
                <a:solidFill>
                  <a:srgbClr val="24292E"/>
                </a:solidFill>
                <a:effectLst/>
                <a:latin typeface="ui-monospace"/>
              </a:rPr>
              <a:t>&lt;body </a:t>
            </a:r>
            <a:r>
              <a:rPr lang="en-US" b="0" i="0" dirty="0" err="1">
                <a:solidFill>
                  <a:srgbClr val="24292E"/>
                </a:solidFill>
                <a:effectLst/>
                <a:latin typeface="ui-monospace"/>
              </a:rPr>
              <a:t>oninput</a:t>
            </a:r>
            <a:r>
              <a:rPr lang="en-US" b="0" i="0" dirty="0">
                <a:solidFill>
                  <a:srgbClr val="24292E"/>
                </a:solidFill>
                <a:effectLst/>
                <a:latin typeface="ui-monospace"/>
              </a:rPr>
              <a:t>=</a:t>
            </a:r>
            <a:r>
              <a:rPr lang="en-US" b="0" i="0" dirty="0" err="1">
                <a:solidFill>
                  <a:srgbClr val="24292E"/>
                </a:solidFill>
                <a:effectLst/>
                <a:latin typeface="ui-monospace"/>
              </a:rPr>
              <a:t>javascript:alert</a:t>
            </a:r>
            <a:r>
              <a:rPr lang="en-US" b="0" i="0" dirty="0">
                <a:solidFill>
                  <a:srgbClr val="24292E"/>
                </a:solidFill>
                <a:effectLst/>
                <a:latin typeface="ui-monospace"/>
              </a:rPr>
              <a:t>(1)&gt;&lt;input autofocus&gt;</a:t>
            </a:r>
            <a:r>
              <a:rPr lang="en-US" sz="2400" dirty="0">
                <a:solidFill>
                  <a:srgbClr val="FF0000"/>
                </a:solidFill>
                <a:latin typeface="Algerian" panose="04020705040A02060702" pitchFamily="82" charset="0"/>
                <a:ea typeface="Calibri" panose="020F0502020204030204" pitchFamily="34" charset="0"/>
                <a:cs typeface="Times New Roman" panose="02020603050405020304" pitchFamily="18" charset="0"/>
              </a:rPr>
              <a:t>)</a:t>
            </a:r>
            <a:endParaRPr lang="en-US" sz="2400" dirty="0">
              <a:solidFill>
                <a:srgbClr val="FF0000"/>
              </a:solidFill>
              <a:latin typeface="Algerian" panose="04020705040A02060702" pitchFamily="82" charset="0"/>
            </a:endParaRPr>
          </a:p>
        </p:txBody>
      </p:sp>
    </p:spTree>
    <p:extLst>
      <p:ext uri="{BB962C8B-B14F-4D97-AF65-F5344CB8AC3E}">
        <p14:creationId xmlns:p14="http://schemas.microsoft.com/office/powerpoint/2010/main" val="8107191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 name="Rectangle 7">
            <a:extLst>
              <a:ext uri="{FF2B5EF4-FFF2-40B4-BE49-F238E27FC236}">
                <a16:creationId xmlns:a16="http://schemas.microsoft.com/office/drawing/2014/main" id="{1ED69555-EE48-4B19-812B-4E1068DBF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23" name="Rectangle 11">
            <a:extLst>
              <a:ext uri="{FF2B5EF4-FFF2-40B4-BE49-F238E27FC236}">
                <a16:creationId xmlns:a16="http://schemas.microsoft.com/office/drawing/2014/main" id="{6B72EEBA-3A5D-41CE-8465-A45A0F656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13">
            <a:extLst>
              <a:ext uri="{FF2B5EF4-FFF2-40B4-BE49-F238E27FC236}">
                <a16:creationId xmlns:a16="http://schemas.microsoft.com/office/drawing/2014/main" id="{EA164D6B-6878-4B9F-A2D0-985D39B17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15">
            <a:extLst>
              <a:ext uri="{FF2B5EF4-FFF2-40B4-BE49-F238E27FC236}">
                <a16:creationId xmlns:a16="http://schemas.microsoft.com/office/drawing/2014/main" id="{362F176A-9349-4CD7-8042-59C0200C8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4471" y="0"/>
            <a:ext cx="3027529"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64738AB-B6BE-4867-889A-52CE4AC8D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095508"/>
            <a:ext cx="9158373"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7851D67-7085-40E2-B146-F91433A28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405"/>
            <a:ext cx="9201530" cy="73455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1DF095C-665A-4B22-A777-D3196F4951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4472" y="1052464"/>
            <a:ext cx="3027528" cy="5115151"/>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E9A171F-91A7-42F8-B25C-E38B244E7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985AAE23-FCB6-4663-907C-0110B0FDC5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1420" y="6167615"/>
            <a:ext cx="3027529"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9C969C2C-E7E3-4052-87D4-61E733EC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7C60369F-A41B-4D6E-8990-30E2715C5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43991"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itle 1">
            <a:extLst>
              <a:ext uri="{FF2B5EF4-FFF2-40B4-BE49-F238E27FC236}">
                <a16:creationId xmlns:a16="http://schemas.microsoft.com/office/drawing/2014/main" id="{619DE3EF-5482-498B-811A-9086AA8AE025}"/>
              </a:ext>
            </a:extLst>
          </p:cNvPr>
          <p:cNvSpPr>
            <a:spLocks noGrp="1"/>
          </p:cNvSpPr>
          <p:nvPr>
            <p:ph type="title"/>
          </p:nvPr>
        </p:nvSpPr>
        <p:spPr>
          <a:xfrm>
            <a:off x="0" y="1031500"/>
            <a:ext cx="8998712" cy="5508364"/>
          </a:xfrm>
        </p:spPr>
        <p:txBody>
          <a:bodyPr>
            <a:normAutofit/>
          </a:bodyPr>
          <a:lstStyle/>
          <a:p>
            <a:pPr>
              <a:lnSpc>
                <a:spcPct val="100000"/>
              </a:lnSpc>
            </a:pPr>
            <a:r>
              <a:rPr lang="en-US" sz="1800" u="sng" dirty="0">
                <a:solidFill>
                  <a:srgbClr val="FF0000"/>
                </a:solidFill>
                <a:latin typeface="Algerian" panose="04020705040A02060702" pitchFamily="82" charset="0"/>
              </a:rPr>
              <a:t>Impact</a:t>
            </a:r>
            <a:r>
              <a:rPr lang="en-US" sz="1800" dirty="0">
                <a:solidFill>
                  <a:srgbClr val="FF0000"/>
                </a:solidFill>
                <a:latin typeface="Algerian" panose="04020705040A02060702" pitchFamily="82" charset="0"/>
              </a:rPr>
              <a:t> :</a:t>
            </a:r>
            <a:br>
              <a:rPr lang="en-US" sz="1800" dirty="0">
                <a:solidFill>
                  <a:srgbClr val="FF0000"/>
                </a:solidFill>
                <a:latin typeface="Algerian" panose="04020705040A02060702" pitchFamily="82" charset="0"/>
              </a:rPr>
            </a:br>
            <a:r>
              <a:rPr lang="en-US" sz="1800" dirty="0">
                <a:solidFill>
                  <a:schemeClr val="tx1"/>
                </a:solidFill>
                <a:latin typeface="Abadi Extra Light" panose="020B0204020104020204" pitchFamily="34" charset="0"/>
              </a:rPr>
              <a:t>There is a issue with your website with </a:t>
            </a:r>
            <a:r>
              <a:rPr lang="en-US" sz="1800" dirty="0" err="1">
                <a:solidFill>
                  <a:schemeClr val="tx1"/>
                </a:solidFill>
                <a:latin typeface="Abadi Extra Light" panose="020B0204020104020204" pitchFamily="34" charset="0"/>
              </a:rPr>
              <a:t>xss</a:t>
            </a:r>
            <a:r>
              <a:rPr lang="en-US" sz="1800" dirty="0">
                <a:solidFill>
                  <a:schemeClr val="tx1"/>
                </a:solidFill>
                <a:latin typeface="Abadi Extra Light" panose="020B0204020104020204" pitchFamily="34" charset="0"/>
              </a:rPr>
              <a:t> payloads ,which changes the data on your webpage, which allows the hacker to get access to data base through backend and </a:t>
            </a:r>
            <a:r>
              <a:rPr lang="en-US" sz="1800" dirty="0" err="1">
                <a:solidFill>
                  <a:schemeClr val="tx1"/>
                </a:solidFill>
                <a:latin typeface="Abadi Extra Light" panose="020B0204020104020204" pitchFamily="34" charset="0"/>
              </a:rPr>
              <a:t>manuplate</a:t>
            </a:r>
            <a:r>
              <a:rPr lang="en-US" sz="1800" dirty="0">
                <a:solidFill>
                  <a:schemeClr val="tx1"/>
                </a:solidFill>
                <a:latin typeface="Abadi Extra Light" panose="020B0204020104020204" pitchFamily="34" charset="0"/>
              </a:rPr>
              <a:t> valuable data on your webpage</a:t>
            </a:r>
            <a:br>
              <a:rPr lang="en-US" sz="1400" dirty="0">
                <a:solidFill>
                  <a:schemeClr val="tx1"/>
                </a:solidFill>
                <a:latin typeface="Abadi Extra Light" panose="020B0204020104020204" pitchFamily="34" charset="0"/>
              </a:rPr>
            </a:br>
            <a:r>
              <a:rPr lang="en-US" sz="1800" u="sng" dirty="0">
                <a:solidFill>
                  <a:srgbClr val="FF0000"/>
                </a:solidFill>
                <a:latin typeface="Algerian" panose="04020705040A02060702" pitchFamily="82" charset="0"/>
              </a:rPr>
              <a:t>mitigation</a:t>
            </a:r>
            <a:r>
              <a:rPr lang="en-US" sz="1800" dirty="0">
                <a:solidFill>
                  <a:srgbClr val="FF0000"/>
                </a:solidFill>
                <a:latin typeface="Algerian" panose="04020705040A02060702" pitchFamily="82" charset="0"/>
              </a:rPr>
              <a:t> :</a:t>
            </a:r>
            <a:r>
              <a:rPr lang="en-US" sz="1400" dirty="0">
                <a:solidFill>
                  <a:schemeClr val="tx1"/>
                </a:solidFill>
                <a:latin typeface="Abadi Extra Light" panose="020B0204020104020204" pitchFamily="34" charset="0"/>
              </a:rPr>
              <a:t> </a:t>
            </a:r>
            <a:br>
              <a:rPr lang="en-US" sz="1400" dirty="0">
                <a:solidFill>
                  <a:schemeClr val="tx1"/>
                </a:solidFill>
                <a:latin typeface="Abadi Extra Light" panose="020B0204020104020204" pitchFamily="34" charset="0"/>
              </a:rPr>
            </a:br>
            <a:r>
              <a:rPr lang="en-US" sz="1800" dirty="0">
                <a:solidFill>
                  <a:schemeClr val="tx1"/>
                </a:solidFill>
                <a:latin typeface="Abadi Extra Light" panose="020B0204020104020204" pitchFamily="34" charset="0"/>
              </a:rPr>
              <a:t>hello sir,</a:t>
            </a:r>
            <a:br>
              <a:rPr lang="en-US" sz="1800" dirty="0">
                <a:solidFill>
                  <a:schemeClr val="tx1"/>
                </a:solidFill>
                <a:latin typeface="Abadi Extra Light" panose="020B0204020104020204" pitchFamily="34" charset="0"/>
              </a:rPr>
            </a:br>
            <a:r>
              <a:rPr lang="en-US" sz="1800" dirty="0">
                <a:solidFill>
                  <a:schemeClr val="tx1"/>
                </a:solidFill>
                <a:latin typeface="Abadi Extra Light" panose="020B0204020104020204" pitchFamily="34" charset="0"/>
              </a:rPr>
              <a:t>  as your web site contains vulnerabilities you have to take necessary action in order to avoid data breach or loss of data.</a:t>
            </a:r>
            <a:br>
              <a:rPr lang="en-US" sz="1800" dirty="0">
                <a:solidFill>
                  <a:schemeClr val="tx1"/>
                </a:solidFill>
                <a:latin typeface="Abadi Extra Light" panose="020B0204020104020204" pitchFamily="34" charset="0"/>
              </a:rPr>
            </a:br>
            <a:r>
              <a:rPr lang="en-US" sz="1800" dirty="0">
                <a:solidFill>
                  <a:schemeClr val="tx1"/>
                </a:solidFill>
                <a:latin typeface="Abadi Extra Light" panose="020B0204020104020204" pitchFamily="34" charset="0"/>
              </a:rPr>
              <a:t>     To do so ,please make your database update up to date and make sure that, any of your devices running above.</a:t>
            </a:r>
            <a:br>
              <a:rPr lang="en-US" sz="1800" dirty="0">
                <a:solidFill>
                  <a:schemeClr val="tx1"/>
                </a:solidFill>
                <a:latin typeface="Abadi Extra Light" panose="020B0204020104020204" pitchFamily="34" charset="0"/>
              </a:rPr>
            </a:br>
            <a:r>
              <a:rPr lang="en-US" sz="1800" dirty="0">
                <a:solidFill>
                  <a:schemeClr val="tx1"/>
                </a:solidFill>
                <a:latin typeface="Abadi Extra Light" panose="020B0204020104020204" pitchFamily="34" charset="0"/>
              </a:rPr>
              <a:t>  chrome  browser  &gt; 10</a:t>
            </a:r>
            <a:br>
              <a:rPr lang="en-US" sz="1800" dirty="0">
                <a:solidFill>
                  <a:schemeClr val="tx1"/>
                </a:solidFill>
                <a:latin typeface="Abadi Extra Light" panose="020B0204020104020204" pitchFamily="34" charset="0"/>
              </a:rPr>
            </a:br>
            <a:r>
              <a:rPr lang="en-US" sz="1800" dirty="0">
                <a:solidFill>
                  <a:schemeClr val="tx1"/>
                </a:solidFill>
                <a:latin typeface="Abadi Extra Light" panose="020B0204020104020204" pitchFamily="34" charset="0"/>
              </a:rPr>
              <a:t>  edge   browser    &gt;  9.0</a:t>
            </a:r>
            <a:br>
              <a:rPr lang="en-US" sz="1800" dirty="0">
                <a:solidFill>
                  <a:schemeClr val="tx1"/>
                </a:solidFill>
                <a:latin typeface="Abadi Extra Light" panose="020B0204020104020204" pitchFamily="34" charset="0"/>
              </a:rPr>
            </a:br>
            <a:r>
              <a:rPr lang="en-US" sz="1800" dirty="0">
                <a:solidFill>
                  <a:schemeClr val="tx1"/>
                </a:solidFill>
                <a:latin typeface="Abadi Extra Light" panose="020B0204020104020204" pitchFamily="34" charset="0"/>
              </a:rPr>
              <a:t>  </a:t>
            </a:r>
            <a:r>
              <a:rPr lang="en-US" sz="1800" dirty="0" err="1">
                <a:solidFill>
                  <a:schemeClr val="tx1"/>
                </a:solidFill>
                <a:latin typeface="Abadi Extra Light" panose="020B0204020104020204" pitchFamily="34" charset="0"/>
              </a:rPr>
              <a:t>firefox</a:t>
            </a:r>
            <a:r>
              <a:rPr lang="en-US" sz="1800" dirty="0">
                <a:solidFill>
                  <a:schemeClr val="tx1"/>
                </a:solidFill>
                <a:latin typeface="Abadi Extra Light" panose="020B0204020104020204" pitchFamily="34" charset="0"/>
              </a:rPr>
              <a:t> browser    &gt; 4.0</a:t>
            </a:r>
            <a:br>
              <a:rPr lang="en-US" sz="1800" dirty="0">
                <a:solidFill>
                  <a:schemeClr val="tx1"/>
                </a:solidFill>
                <a:latin typeface="Abadi Extra Light" panose="020B0204020104020204" pitchFamily="34" charset="0"/>
              </a:rPr>
            </a:br>
            <a:r>
              <a:rPr lang="en-US" sz="1800" dirty="0">
                <a:solidFill>
                  <a:schemeClr val="tx1"/>
                </a:solidFill>
                <a:latin typeface="Abadi Extra Light" panose="020B0204020104020204" pitchFamily="34" charset="0"/>
              </a:rPr>
              <a:t>which are vulnerable for </a:t>
            </a:r>
            <a:r>
              <a:rPr lang="en-US" sz="1800" b="0" i="0" dirty="0">
                <a:solidFill>
                  <a:srgbClr val="24292E"/>
                </a:solidFill>
                <a:effectLst/>
                <a:latin typeface="ui-monospace"/>
              </a:rPr>
              <a:t>&lt;body </a:t>
            </a:r>
            <a:r>
              <a:rPr lang="en-US" sz="1800" b="0" i="0" dirty="0" err="1">
                <a:solidFill>
                  <a:srgbClr val="24292E"/>
                </a:solidFill>
                <a:effectLst/>
                <a:latin typeface="ui-monospace"/>
              </a:rPr>
              <a:t>oninput</a:t>
            </a:r>
            <a:r>
              <a:rPr lang="en-US" sz="1800" b="0" i="0" dirty="0">
                <a:solidFill>
                  <a:srgbClr val="24292E"/>
                </a:solidFill>
                <a:effectLst/>
                <a:latin typeface="ui-monospace"/>
              </a:rPr>
              <a:t>=</a:t>
            </a:r>
            <a:r>
              <a:rPr lang="en-US" sz="1800" b="0" i="0" dirty="0" err="1">
                <a:solidFill>
                  <a:srgbClr val="24292E"/>
                </a:solidFill>
                <a:effectLst/>
                <a:latin typeface="ui-monospace"/>
              </a:rPr>
              <a:t>javascript:alert</a:t>
            </a:r>
            <a:r>
              <a:rPr lang="en-US" sz="1800" b="0" i="0" dirty="0">
                <a:solidFill>
                  <a:srgbClr val="24292E"/>
                </a:solidFill>
                <a:effectLst/>
                <a:latin typeface="ui-monospace"/>
              </a:rPr>
              <a:t>(1)&gt;&lt;input autofocus&gt; for this payload.</a:t>
            </a:r>
            <a:br>
              <a:rPr lang="en-US" sz="1800" b="0" i="0" dirty="0">
                <a:solidFill>
                  <a:srgbClr val="24292E"/>
                </a:solidFill>
                <a:effectLst/>
                <a:latin typeface="ui-monospace"/>
              </a:rPr>
            </a:br>
            <a:r>
              <a:rPr lang="en-US" sz="1800" b="0" dirty="0" err="1">
                <a:solidFill>
                  <a:srgbClr val="24292E"/>
                </a:solidFill>
                <a:latin typeface="ui-monospace"/>
              </a:rPr>
              <a:t>thers</a:t>
            </a:r>
            <a:r>
              <a:rPr lang="en-US" sz="1800" b="0" dirty="0">
                <a:solidFill>
                  <a:srgbClr val="24292E"/>
                </a:solidFill>
                <a:latin typeface="ui-monospace"/>
              </a:rPr>
              <a:t> are many</a:t>
            </a:r>
            <a:r>
              <a:rPr lang="en-US" sz="1800" b="0" u="sng" dirty="0">
                <a:solidFill>
                  <a:srgbClr val="24292E"/>
                </a:solidFill>
                <a:latin typeface="ui-monospace"/>
              </a:rPr>
              <a:t> </a:t>
            </a:r>
            <a:r>
              <a:rPr lang="en-US" sz="1800" b="0" u="sng" dirty="0" err="1">
                <a:solidFill>
                  <a:srgbClr val="24292E"/>
                </a:solidFill>
                <a:latin typeface="ui-monospace"/>
              </a:rPr>
              <a:t>xss</a:t>
            </a:r>
            <a:r>
              <a:rPr lang="en-US" sz="1800" b="0" u="sng" dirty="0">
                <a:solidFill>
                  <a:srgbClr val="24292E"/>
                </a:solidFill>
                <a:latin typeface="ui-monospace"/>
              </a:rPr>
              <a:t> </a:t>
            </a:r>
            <a:r>
              <a:rPr lang="en-US" sz="1800" b="0" dirty="0">
                <a:solidFill>
                  <a:srgbClr val="24292E"/>
                </a:solidFill>
                <a:latin typeface="ui-monospace"/>
              </a:rPr>
              <a:t>payloads which can harm your webpage</a:t>
            </a:r>
            <a:br>
              <a:rPr lang="en-US" sz="1800" b="0" dirty="0">
                <a:solidFill>
                  <a:srgbClr val="24292E"/>
                </a:solidFill>
                <a:latin typeface="ui-monospace"/>
              </a:rPr>
            </a:br>
            <a:r>
              <a:rPr lang="en-US" sz="1800" b="0" dirty="0">
                <a:solidFill>
                  <a:srgbClr val="24292E"/>
                </a:solidFill>
                <a:latin typeface="ui-monospace"/>
              </a:rPr>
              <a:t>which is demonstrated in detailed in the </a:t>
            </a:r>
            <a:r>
              <a:rPr lang="en-US" sz="1800" b="0" u="sng" dirty="0">
                <a:solidFill>
                  <a:srgbClr val="24292E"/>
                </a:solidFill>
                <a:latin typeface="ui-monospace"/>
              </a:rPr>
              <a:t>video</a:t>
            </a:r>
            <a:r>
              <a:rPr lang="en-US" sz="1800" b="0" dirty="0">
                <a:solidFill>
                  <a:srgbClr val="24292E"/>
                </a:solidFill>
                <a:latin typeface="ui-monospace"/>
              </a:rPr>
              <a:t> provided to you.</a:t>
            </a:r>
            <a:br>
              <a:rPr lang="en-US" sz="1800" dirty="0">
                <a:solidFill>
                  <a:srgbClr val="FF0000"/>
                </a:solidFill>
                <a:latin typeface="Algerian" panose="04020705040A02060702" pitchFamily="82" charset="0"/>
              </a:rPr>
            </a:br>
            <a:endParaRPr lang="en-US" sz="1800" dirty="0">
              <a:solidFill>
                <a:srgbClr val="FF0000"/>
              </a:solidFill>
              <a:latin typeface="Algerian" panose="04020705040A02060702" pitchFamily="82" charset="0"/>
            </a:endParaRPr>
          </a:p>
        </p:txBody>
      </p:sp>
      <p:sp>
        <p:nvSpPr>
          <p:cNvPr id="4" name="TextBox 3">
            <a:extLst>
              <a:ext uri="{FF2B5EF4-FFF2-40B4-BE49-F238E27FC236}">
                <a16:creationId xmlns:a16="http://schemas.microsoft.com/office/drawing/2014/main" id="{1C2985E9-410B-4F9C-AFFC-677600840CF8}"/>
              </a:ext>
            </a:extLst>
          </p:cNvPr>
          <p:cNvSpPr txBox="1"/>
          <p:nvPr/>
        </p:nvSpPr>
        <p:spPr>
          <a:xfrm>
            <a:off x="9259389" y="2054704"/>
            <a:ext cx="2831589" cy="2092881"/>
          </a:xfrm>
          <a:prstGeom prst="rect">
            <a:avLst/>
          </a:prstGeom>
          <a:noFill/>
        </p:spPr>
        <p:txBody>
          <a:bodyPr wrap="square" rtlCol="0">
            <a:spAutoFit/>
          </a:bodyPr>
          <a:lstStyle/>
          <a:p>
            <a:endParaRPr lang="en-US" dirty="0"/>
          </a:p>
          <a:p>
            <a:endParaRPr lang="en-US" dirty="0"/>
          </a:p>
          <a:p>
            <a:endParaRPr lang="en-US" dirty="0"/>
          </a:p>
          <a:p>
            <a:endParaRPr lang="en-US" dirty="0"/>
          </a:p>
          <a:p>
            <a:endParaRPr lang="en-US" dirty="0"/>
          </a:p>
          <a:p>
            <a:r>
              <a:rPr lang="en-US" sz="4000" dirty="0">
                <a:solidFill>
                  <a:schemeClr val="bg1"/>
                </a:solidFill>
                <a:latin typeface="Algerian" panose="04020705040A02060702" pitchFamily="82" charset="0"/>
              </a:rPr>
              <a:t>thankyou</a:t>
            </a:r>
          </a:p>
        </p:txBody>
      </p:sp>
      <p:sp>
        <p:nvSpPr>
          <p:cNvPr id="5" name="TextBox 4">
            <a:extLst>
              <a:ext uri="{FF2B5EF4-FFF2-40B4-BE49-F238E27FC236}">
                <a16:creationId xmlns:a16="http://schemas.microsoft.com/office/drawing/2014/main" id="{49C87CF9-6587-4898-BFEC-6E39B3D298B9}"/>
              </a:ext>
            </a:extLst>
          </p:cNvPr>
          <p:cNvSpPr txBox="1"/>
          <p:nvPr/>
        </p:nvSpPr>
        <p:spPr>
          <a:xfrm>
            <a:off x="2052320" y="259515"/>
            <a:ext cx="8856467" cy="769441"/>
          </a:xfrm>
          <a:prstGeom prst="rect">
            <a:avLst/>
          </a:prstGeom>
          <a:noFill/>
        </p:spPr>
        <p:txBody>
          <a:bodyPr wrap="square" rtlCol="0">
            <a:spAutoFit/>
          </a:bodyPr>
          <a:lstStyle/>
          <a:p>
            <a:r>
              <a:rPr lang="en-US" sz="4400" dirty="0">
                <a:latin typeface="Algerian" panose="04020705040A02060702" pitchFamily="82" charset="0"/>
              </a:rPr>
              <a:t>INTERNSHIP STUDIO</a:t>
            </a:r>
          </a:p>
        </p:txBody>
      </p:sp>
      <p:sp>
        <p:nvSpPr>
          <p:cNvPr id="6" name="TextBox 5">
            <a:extLst>
              <a:ext uri="{FF2B5EF4-FFF2-40B4-BE49-F238E27FC236}">
                <a16:creationId xmlns:a16="http://schemas.microsoft.com/office/drawing/2014/main" id="{083AD712-B1F0-4DA3-A9C7-2CE031F2FC84}"/>
              </a:ext>
            </a:extLst>
          </p:cNvPr>
          <p:cNvSpPr txBox="1"/>
          <p:nvPr/>
        </p:nvSpPr>
        <p:spPr>
          <a:xfrm>
            <a:off x="9259389" y="6176409"/>
            <a:ext cx="2865552" cy="646331"/>
          </a:xfrm>
          <a:prstGeom prst="rect">
            <a:avLst/>
          </a:prstGeom>
          <a:noFill/>
        </p:spPr>
        <p:txBody>
          <a:bodyPr wrap="square" rtlCol="0">
            <a:spAutoFit/>
          </a:bodyPr>
          <a:lstStyle/>
          <a:p>
            <a:r>
              <a:rPr lang="en-US" dirty="0"/>
              <a:t>BY </a:t>
            </a:r>
          </a:p>
          <a:p>
            <a:r>
              <a:rPr lang="en-US" dirty="0"/>
              <a:t>CH DURGA PRASAD</a:t>
            </a:r>
          </a:p>
        </p:txBody>
      </p:sp>
    </p:spTree>
    <p:extLst>
      <p:ext uri="{BB962C8B-B14F-4D97-AF65-F5344CB8AC3E}">
        <p14:creationId xmlns:p14="http://schemas.microsoft.com/office/powerpoint/2010/main" val="217293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9405E2-1A96-4DBA-A9DC-4C2A1B421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1363234-E0BA-4476-B051-D8D9FA506B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0645"/>
            <a:ext cx="4062884" cy="638735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32FF329-3A87-4F66-BA01-91CD63C81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572"/>
            <a:ext cx="4086897" cy="51328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0C9F0E8-EF8B-43C1-9C77-E9DDAF1A0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59990"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16" name="Rectangle 15">
            <a:extLst>
              <a:ext uri="{FF2B5EF4-FFF2-40B4-BE49-F238E27FC236}">
                <a16:creationId xmlns:a16="http://schemas.microsoft.com/office/drawing/2014/main" id="{379DC473-98F8-45DF-B136-EC0F0F4C6B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70645"/>
            <a:ext cx="1219200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18" name="Rectangle 17">
            <a:extLst>
              <a:ext uri="{FF2B5EF4-FFF2-40B4-BE49-F238E27FC236}">
                <a16:creationId xmlns:a16="http://schemas.microsoft.com/office/drawing/2014/main" id="{79855050-A75B-4DD0-9B56-8B1C7722D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20996" y="534650"/>
            <a:ext cx="8071002" cy="5632966"/>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700AB-30ED-450E-8528-431BDD804B2E}"/>
              </a:ext>
            </a:extLst>
          </p:cNvPr>
          <p:cNvSpPr>
            <a:spLocks noGrp="1"/>
          </p:cNvSpPr>
          <p:nvPr>
            <p:ph type="title"/>
          </p:nvPr>
        </p:nvSpPr>
        <p:spPr>
          <a:xfrm>
            <a:off x="4705801" y="1056362"/>
            <a:ext cx="6754446" cy="4978678"/>
          </a:xfrm>
        </p:spPr>
        <p:txBody>
          <a:bodyPr>
            <a:normAutofit/>
          </a:bodyPr>
          <a:lstStyle/>
          <a:p>
            <a:r>
              <a:rPr lang="en-US" sz="7200">
                <a:solidFill>
                  <a:srgbClr val="FF0000"/>
                </a:solidFill>
                <a:latin typeface="Algerian" panose="04020705040A02060702" pitchFamily="82" charset="0"/>
              </a:rPr>
              <a:t>    Task - 1</a:t>
            </a:r>
            <a:endParaRPr lang="en-US" sz="7200" dirty="0">
              <a:solidFill>
                <a:srgbClr val="FF0000"/>
              </a:solidFill>
              <a:latin typeface="Algerian" panose="04020705040A02060702" pitchFamily="82" charset="0"/>
            </a:endParaRPr>
          </a:p>
        </p:txBody>
      </p:sp>
    </p:spTree>
    <p:extLst>
      <p:ext uri="{BB962C8B-B14F-4D97-AF65-F5344CB8AC3E}">
        <p14:creationId xmlns:p14="http://schemas.microsoft.com/office/powerpoint/2010/main" val="1264838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17FDB-07B4-4604-B0A3-A6D71EAC28E9}"/>
              </a:ext>
            </a:extLst>
          </p:cNvPr>
          <p:cNvSpPr>
            <a:spLocks noGrp="1"/>
          </p:cNvSpPr>
          <p:nvPr>
            <p:ph type="title"/>
          </p:nvPr>
        </p:nvSpPr>
        <p:spPr>
          <a:xfrm>
            <a:off x="304800" y="705113"/>
            <a:ext cx="3750091" cy="2723887"/>
          </a:xfrm>
        </p:spPr>
        <p:txBody>
          <a:bodyPr>
            <a:normAutofit fontScale="90000"/>
          </a:bodyPr>
          <a:lstStyle/>
          <a:p>
            <a:r>
              <a:rPr lang="en-US" dirty="0">
                <a:latin typeface="Algerian" panose="04020705040A02060702" pitchFamily="82" charset="0"/>
              </a:rPr>
              <a:t>TASK 1 :</a:t>
            </a:r>
            <a:br>
              <a:rPr lang="en-US" dirty="0">
                <a:latin typeface="Algerian" panose="04020705040A02060702" pitchFamily="82" charset="0"/>
              </a:rPr>
            </a:br>
            <a:r>
              <a:rPr lang="en-US" sz="1600" dirty="0"/>
              <a:t>SOLVED LABS USING TEMP-MAIL TO HIDE IDENTITY AND MADE A LOGIN ACCOUNT IN PPORTSWIGGER</a:t>
            </a:r>
          </a:p>
        </p:txBody>
      </p:sp>
      <p:pic>
        <p:nvPicPr>
          <p:cNvPr id="5" name="Content Placeholder 4" descr="Timeline&#10;&#10;Description automatically generated">
            <a:extLst>
              <a:ext uri="{FF2B5EF4-FFF2-40B4-BE49-F238E27FC236}">
                <a16:creationId xmlns:a16="http://schemas.microsoft.com/office/drawing/2014/main" id="{28A17540-4F1D-4585-B75B-FE4AC86864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73040" y="319020"/>
            <a:ext cx="5913121" cy="3109981"/>
          </a:xfrm>
        </p:spPr>
      </p:pic>
      <p:pic>
        <p:nvPicPr>
          <p:cNvPr id="7" name="Picture 6" descr="Graphical user interface, text, application&#10;&#10;Description automatically generated">
            <a:extLst>
              <a:ext uri="{FF2B5EF4-FFF2-40B4-BE49-F238E27FC236}">
                <a16:creationId xmlns:a16="http://schemas.microsoft.com/office/drawing/2014/main" id="{07FDCB5F-EF4C-4CB5-A5B6-635D07FAE6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3041" y="3623148"/>
            <a:ext cx="5913120" cy="3234851"/>
          </a:xfrm>
          <a:prstGeom prst="rect">
            <a:avLst/>
          </a:prstGeom>
        </p:spPr>
      </p:pic>
      <p:sp>
        <p:nvSpPr>
          <p:cNvPr id="9" name="TextBox 8">
            <a:extLst>
              <a:ext uri="{FF2B5EF4-FFF2-40B4-BE49-F238E27FC236}">
                <a16:creationId xmlns:a16="http://schemas.microsoft.com/office/drawing/2014/main" id="{D58CEEF7-3E15-4C77-8B7C-2712BE559A24}"/>
              </a:ext>
            </a:extLst>
          </p:cNvPr>
          <p:cNvSpPr txBox="1"/>
          <p:nvPr/>
        </p:nvSpPr>
        <p:spPr>
          <a:xfrm>
            <a:off x="426720" y="3881120"/>
            <a:ext cx="3972560" cy="1200329"/>
          </a:xfrm>
          <a:prstGeom prst="rect">
            <a:avLst/>
          </a:prstGeom>
          <a:noFill/>
        </p:spPr>
        <p:txBody>
          <a:bodyPr wrap="square" rtlCol="0">
            <a:spAutoFit/>
          </a:bodyPr>
          <a:lstStyle/>
          <a:p>
            <a:r>
              <a:rPr lang="en-US" dirty="0"/>
              <a:t>LAB 1:</a:t>
            </a:r>
          </a:p>
          <a:p>
            <a:r>
              <a:rPr lang="en-US" dirty="0"/>
              <a:t>  REFLECTED XSS IN CANONICAL LINK TAG</a:t>
            </a:r>
          </a:p>
          <a:p>
            <a:endParaRPr lang="en-US" dirty="0"/>
          </a:p>
        </p:txBody>
      </p:sp>
    </p:spTree>
    <p:extLst>
      <p:ext uri="{BB962C8B-B14F-4D97-AF65-F5344CB8AC3E}">
        <p14:creationId xmlns:p14="http://schemas.microsoft.com/office/powerpoint/2010/main" val="1873717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D32E3-D3BA-4544-BD9A-3BAC5BC38686}"/>
              </a:ext>
            </a:extLst>
          </p:cNvPr>
          <p:cNvSpPr>
            <a:spLocks noGrp="1"/>
          </p:cNvSpPr>
          <p:nvPr>
            <p:ph type="title"/>
          </p:nvPr>
        </p:nvSpPr>
        <p:spPr>
          <a:xfrm>
            <a:off x="642918" y="705113"/>
            <a:ext cx="3411973" cy="2576567"/>
          </a:xfrm>
        </p:spPr>
        <p:txBody>
          <a:bodyPr/>
          <a:lstStyle/>
          <a:p>
            <a:r>
              <a:rPr lang="en-US" dirty="0"/>
              <a:t>LAB 2:</a:t>
            </a:r>
            <a:br>
              <a:rPr lang="en-US" dirty="0"/>
            </a:br>
            <a:r>
              <a:rPr lang="en-US" sz="1400" dirty="0"/>
              <a:t>REFLECTED XSS INTO ATTRIBUTE WITH ANGLE</a:t>
            </a:r>
            <a:br>
              <a:rPr lang="en-US" sz="1400" dirty="0"/>
            </a:br>
            <a:r>
              <a:rPr lang="en-US" sz="1400" dirty="0"/>
              <a:t>BRACKETS HTML -ENCODED</a:t>
            </a:r>
            <a:endParaRPr lang="en-US" dirty="0"/>
          </a:p>
        </p:txBody>
      </p:sp>
      <p:pic>
        <p:nvPicPr>
          <p:cNvPr id="5" name="Content Placeholder 4" descr="Graphical user interface&#10;&#10;Description automatically generated">
            <a:extLst>
              <a:ext uri="{FF2B5EF4-FFF2-40B4-BE49-F238E27FC236}">
                <a16:creationId xmlns:a16="http://schemas.microsoft.com/office/drawing/2014/main" id="{84248086-B195-4A11-9843-0EA5E1033A1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76863" y="223520"/>
            <a:ext cx="6550978" cy="3205480"/>
          </a:xfrm>
        </p:spPr>
      </p:pic>
      <p:pic>
        <p:nvPicPr>
          <p:cNvPr id="9" name="Picture 8" descr="Graphical user interface&#10;&#10;Description automatically generated">
            <a:extLst>
              <a:ext uri="{FF2B5EF4-FFF2-40B4-BE49-F238E27FC236}">
                <a16:creationId xmlns:a16="http://schemas.microsoft.com/office/drawing/2014/main" id="{31888384-0BCC-49F4-9DB2-28773136D8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4643" y="3429000"/>
            <a:ext cx="6553198" cy="3362961"/>
          </a:xfrm>
          <a:prstGeom prst="rect">
            <a:avLst/>
          </a:prstGeom>
        </p:spPr>
      </p:pic>
      <p:sp>
        <p:nvSpPr>
          <p:cNvPr id="10" name="TextBox 9">
            <a:extLst>
              <a:ext uri="{FF2B5EF4-FFF2-40B4-BE49-F238E27FC236}">
                <a16:creationId xmlns:a16="http://schemas.microsoft.com/office/drawing/2014/main" id="{ACA08A89-283A-4ED9-9001-842F6A758B1C}"/>
              </a:ext>
            </a:extLst>
          </p:cNvPr>
          <p:cNvSpPr txBox="1"/>
          <p:nvPr/>
        </p:nvSpPr>
        <p:spPr>
          <a:xfrm>
            <a:off x="642918" y="4104640"/>
            <a:ext cx="3108960" cy="1754326"/>
          </a:xfrm>
          <a:prstGeom prst="rect">
            <a:avLst/>
          </a:prstGeom>
          <a:noFill/>
        </p:spPr>
        <p:txBody>
          <a:bodyPr wrap="square" rtlCol="0">
            <a:spAutoFit/>
          </a:bodyPr>
          <a:lstStyle/>
          <a:p>
            <a:r>
              <a:rPr lang="en-US" sz="3600" dirty="0">
                <a:latin typeface="Amasis MT Pro Black" panose="02040A04050005020304" pitchFamily="18" charset="0"/>
              </a:rPr>
              <a:t>LAB 3 :</a:t>
            </a:r>
          </a:p>
          <a:p>
            <a:r>
              <a:rPr lang="en-US" dirty="0"/>
              <a:t>   REFLECTED XSS INTO A JAVASCRIPT STRING WITH ANGLE BRACKETS HTML ENCODED</a:t>
            </a:r>
          </a:p>
        </p:txBody>
      </p:sp>
    </p:spTree>
    <p:extLst>
      <p:ext uri="{BB962C8B-B14F-4D97-AF65-F5344CB8AC3E}">
        <p14:creationId xmlns:p14="http://schemas.microsoft.com/office/powerpoint/2010/main" val="3856292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97454-7B14-4B61-8528-8F64028104EC}"/>
              </a:ext>
            </a:extLst>
          </p:cNvPr>
          <p:cNvSpPr>
            <a:spLocks noGrp="1"/>
          </p:cNvSpPr>
          <p:nvPr>
            <p:ph type="title"/>
          </p:nvPr>
        </p:nvSpPr>
        <p:spPr>
          <a:xfrm>
            <a:off x="642918" y="705113"/>
            <a:ext cx="3411973" cy="2302247"/>
          </a:xfrm>
        </p:spPr>
        <p:txBody>
          <a:bodyPr>
            <a:normAutofit fontScale="90000"/>
          </a:bodyPr>
          <a:lstStyle/>
          <a:p>
            <a:r>
              <a:rPr lang="en-US" dirty="0"/>
              <a:t>LAB 4:</a:t>
            </a:r>
            <a:br>
              <a:rPr lang="en-US" dirty="0"/>
            </a:br>
            <a:r>
              <a:rPr lang="en-US" sz="1800" dirty="0"/>
              <a:t>REFLECTED XSS INTO A JAVA SCRIPT STRING WITH SINGLE QUOTE AND BLACKSLASH ESCAPED</a:t>
            </a:r>
          </a:p>
        </p:txBody>
      </p:sp>
      <p:pic>
        <p:nvPicPr>
          <p:cNvPr id="5" name="Content Placeholder 4" descr="Graphical user interface, text&#10;&#10;Description automatically generated">
            <a:extLst>
              <a:ext uri="{FF2B5EF4-FFF2-40B4-BE49-F238E27FC236}">
                <a16:creationId xmlns:a16="http://schemas.microsoft.com/office/drawing/2014/main" id="{4D930FD0-19ED-4A66-BDA6-887FCD55B5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76863" y="101601"/>
            <a:ext cx="6172200" cy="3413760"/>
          </a:xfrm>
        </p:spPr>
      </p:pic>
      <p:pic>
        <p:nvPicPr>
          <p:cNvPr id="9" name="Picture 8">
            <a:extLst>
              <a:ext uri="{FF2B5EF4-FFF2-40B4-BE49-F238E27FC236}">
                <a16:creationId xmlns:a16="http://schemas.microsoft.com/office/drawing/2014/main" id="{90DF5DD9-0C33-49F5-8D56-6A0772F50830}"/>
              </a:ext>
            </a:extLst>
          </p:cNvPr>
          <p:cNvPicPr>
            <a:picLocks noChangeAspect="1"/>
          </p:cNvPicPr>
          <p:nvPr/>
        </p:nvPicPr>
        <p:blipFill>
          <a:blip r:embed="rId3"/>
          <a:stretch>
            <a:fillRect/>
          </a:stretch>
        </p:blipFill>
        <p:spPr>
          <a:xfrm>
            <a:off x="5376862" y="3515361"/>
            <a:ext cx="6815137" cy="3342638"/>
          </a:xfrm>
          <a:prstGeom prst="rect">
            <a:avLst/>
          </a:prstGeom>
        </p:spPr>
      </p:pic>
      <p:sp>
        <p:nvSpPr>
          <p:cNvPr id="10" name="TextBox 9">
            <a:extLst>
              <a:ext uri="{FF2B5EF4-FFF2-40B4-BE49-F238E27FC236}">
                <a16:creationId xmlns:a16="http://schemas.microsoft.com/office/drawing/2014/main" id="{0DEE70F1-B8F4-4D06-9937-F04B1AE4046D}"/>
              </a:ext>
            </a:extLst>
          </p:cNvPr>
          <p:cNvSpPr txBox="1"/>
          <p:nvPr/>
        </p:nvSpPr>
        <p:spPr>
          <a:xfrm>
            <a:off x="558800" y="3515361"/>
            <a:ext cx="3332480" cy="2308324"/>
          </a:xfrm>
          <a:prstGeom prst="rect">
            <a:avLst/>
          </a:prstGeom>
          <a:noFill/>
        </p:spPr>
        <p:txBody>
          <a:bodyPr wrap="square" rtlCol="0">
            <a:spAutoFit/>
          </a:bodyPr>
          <a:lstStyle/>
          <a:p>
            <a:r>
              <a:rPr lang="en-US" sz="3600" dirty="0"/>
              <a:t>LAB 5 :</a:t>
            </a:r>
          </a:p>
          <a:p>
            <a:r>
              <a:rPr lang="en-US" dirty="0"/>
              <a:t>STORED XSS INTO ONCLICK EVENT ANGLE BRACKETS AND DOUBLE QUOTES HTML ENCODED AND SINGLE QUOTES AND BACKSLASH ESCAPED</a:t>
            </a:r>
          </a:p>
        </p:txBody>
      </p:sp>
    </p:spTree>
    <p:extLst>
      <p:ext uri="{BB962C8B-B14F-4D97-AF65-F5344CB8AC3E}">
        <p14:creationId xmlns:p14="http://schemas.microsoft.com/office/powerpoint/2010/main" val="1830445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6C7D3-2304-444D-B106-AA3943BC2B1E}"/>
              </a:ext>
            </a:extLst>
          </p:cNvPr>
          <p:cNvSpPr>
            <a:spLocks noGrp="1"/>
          </p:cNvSpPr>
          <p:nvPr>
            <p:ph type="title"/>
          </p:nvPr>
        </p:nvSpPr>
        <p:spPr/>
        <p:txBody>
          <a:bodyPr/>
          <a:lstStyle/>
          <a:p>
            <a:r>
              <a:rPr lang="en-US" dirty="0"/>
              <a:t>SOLVED LABS LIST</a:t>
            </a:r>
          </a:p>
        </p:txBody>
      </p:sp>
      <p:pic>
        <p:nvPicPr>
          <p:cNvPr id="5" name="Content Placeholder 4" descr="Graphical user interface, text, application&#10;&#10;Description automatically generated">
            <a:extLst>
              <a:ext uri="{FF2B5EF4-FFF2-40B4-BE49-F238E27FC236}">
                <a16:creationId xmlns:a16="http://schemas.microsoft.com/office/drawing/2014/main" id="{B21B6F4C-C564-4CB7-A193-4EF993E6E7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76863" y="834707"/>
            <a:ext cx="6172200" cy="4937760"/>
          </a:xfrm>
        </p:spPr>
      </p:pic>
    </p:spTree>
    <p:extLst>
      <p:ext uri="{BB962C8B-B14F-4D97-AF65-F5344CB8AC3E}">
        <p14:creationId xmlns:p14="http://schemas.microsoft.com/office/powerpoint/2010/main" val="1341887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4" name="Rectangle 7">
            <a:extLst>
              <a:ext uri="{FF2B5EF4-FFF2-40B4-BE49-F238E27FC236}">
                <a16:creationId xmlns:a16="http://schemas.microsoft.com/office/drawing/2014/main" id="{099405E2-1A96-4DBA-A9DC-4C2A1B421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9">
            <a:extLst>
              <a:ext uri="{FF2B5EF4-FFF2-40B4-BE49-F238E27FC236}">
                <a16:creationId xmlns:a16="http://schemas.microsoft.com/office/drawing/2014/main" id="{61363234-E0BA-4476-B051-D8D9FA506B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0645"/>
            <a:ext cx="4062884" cy="638735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11">
            <a:extLst>
              <a:ext uri="{FF2B5EF4-FFF2-40B4-BE49-F238E27FC236}">
                <a16:creationId xmlns:a16="http://schemas.microsoft.com/office/drawing/2014/main" id="{932FF329-3A87-4F66-BA01-91CD63C81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572"/>
            <a:ext cx="4086897" cy="51328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13">
            <a:extLst>
              <a:ext uri="{FF2B5EF4-FFF2-40B4-BE49-F238E27FC236}">
                <a16:creationId xmlns:a16="http://schemas.microsoft.com/office/drawing/2014/main" id="{10C9F0E8-EF8B-43C1-9C77-E9DDAF1A0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59990"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38" name="Rectangle 15">
            <a:extLst>
              <a:ext uri="{FF2B5EF4-FFF2-40B4-BE49-F238E27FC236}">
                <a16:creationId xmlns:a16="http://schemas.microsoft.com/office/drawing/2014/main" id="{379DC473-98F8-45DF-B136-EC0F0F4C6B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70645"/>
            <a:ext cx="1219200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sp>
        <p:nvSpPr>
          <p:cNvPr id="39" name="Rectangle 17">
            <a:extLst>
              <a:ext uri="{FF2B5EF4-FFF2-40B4-BE49-F238E27FC236}">
                <a16:creationId xmlns:a16="http://schemas.microsoft.com/office/drawing/2014/main" id="{79855050-A75B-4DD0-9B56-8B1C7722D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20996" y="534650"/>
            <a:ext cx="8071002" cy="5632966"/>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21D39F-7F74-4951-875D-29EFDBD5F7AD}"/>
              </a:ext>
            </a:extLst>
          </p:cNvPr>
          <p:cNvSpPr>
            <a:spLocks noGrp="1"/>
          </p:cNvSpPr>
          <p:nvPr>
            <p:ph type="title"/>
          </p:nvPr>
        </p:nvSpPr>
        <p:spPr>
          <a:xfrm>
            <a:off x="4705801" y="1056362"/>
            <a:ext cx="6754446" cy="4998998"/>
          </a:xfrm>
        </p:spPr>
        <p:txBody>
          <a:bodyPr>
            <a:normAutofit/>
          </a:bodyPr>
          <a:lstStyle/>
          <a:p>
            <a:r>
              <a:rPr lang="en-US" sz="7200" dirty="0"/>
              <a:t>  </a:t>
            </a:r>
            <a:r>
              <a:rPr lang="en-US" sz="7200" dirty="0">
                <a:solidFill>
                  <a:srgbClr val="FF0000"/>
                </a:solidFill>
                <a:latin typeface="Algerian" panose="04020705040A02060702" pitchFamily="82" charset="0"/>
              </a:rPr>
              <a:t>task - 2</a:t>
            </a:r>
            <a:endParaRPr lang="en-US" sz="7200" dirty="0"/>
          </a:p>
        </p:txBody>
      </p:sp>
    </p:spTree>
    <p:extLst>
      <p:ext uri="{BB962C8B-B14F-4D97-AF65-F5344CB8AC3E}">
        <p14:creationId xmlns:p14="http://schemas.microsoft.com/office/powerpoint/2010/main" val="18720125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2D25E-DB17-4E13-A9B5-D80ABEAE0E01}"/>
              </a:ext>
            </a:extLst>
          </p:cNvPr>
          <p:cNvSpPr>
            <a:spLocks noGrp="1"/>
          </p:cNvSpPr>
          <p:nvPr>
            <p:ph type="title"/>
          </p:nvPr>
        </p:nvSpPr>
        <p:spPr/>
        <p:txBody>
          <a:bodyPr/>
          <a:lstStyle/>
          <a:p>
            <a:r>
              <a:rPr lang="en-US" dirty="0"/>
              <a:t>TASK 2 :</a:t>
            </a:r>
            <a:br>
              <a:rPr lang="en-US" dirty="0"/>
            </a:br>
            <a:r>
              <a:rPr lang="en-US" sz="1800" dirty="0">
                <a:latin typeface="Abadi" panose="020B0604020104020204" pitchFamily="34" charset="0"/>
              </a:rPr>
              <a:t>I had  found 4 critical vulnerabilities </a:t>
            </a:r>
            <a:br>
              <a:rPr lang="en-US" sz="1800" dirty="0">
                <a:latin typeface="Abadi" panose="020B0604020104020204" pitchFamily="34" charset="0"/>
              </a:rPr>
            </a:br>
            <a:r>
              <a:rPr lang="en-US" sz="1800" dirty="0">
                <a:latin typeface="Abadi" panose="020B0604020104020204" pitchFamily="34" charset="0"/>
              </a:rPr>
              <a:t>on the webpage zero.webappsecurity.com</a:t>
            </a:r>
            <a:br>
              <a:rPr lang="en-US" sz="1800" dirty="0">
                <a:latin typeface="Abadi" panose="020B0604020104020204" pitchFamily="34" charset="0"/>
              </a:rPr>
            </a:br>
            <a:r>
              <a:rPr lang="en-US" sz="1800" dirty="0">
                <a:latin typeface="Abadi" panose="020B0604020104020204" pitchFamily="34" charset="0"/>
              </a:rPr>
              <a:t>which will be explained in next slide</a:t>
            </a:r>
          </a:p>
        </p:txBody>
      </p:sp>
      <p:pic>
        <p:nvPicPr>
          <p:cNvPr id="5" name="Content Placeholder 4" descr="Graphical user interface, text, application&#10;&#10;Description automatically generated">
            <a:extLst>
              <a:ext uri="{FF2B5EF4-FFF2-40B4-BE49-F238E27FC236}">
                <a16:creationId xmlns:a16="http://schemas.microsoft.com/office/drawing/2014/main" id="{34DE4BB4-63D9-439D-ABA6-C3D84002168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92716" y="420415"/>
            <a:ext cx="7273159" cy="6148551"/>
          </a:xfrm>
        </p:spPr>
      </p:pic>
    </p:spTree>
    <p:extLst>
      <p:ext uri="{BB962C8B-B14F-4D97-AF65-F5344CB8AC3E}">
        <p14:creationId xmlns:p14="http://schemas.microsoft.com/office/powerpoint/2010/main" val="13727826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9C777-2942-44F9-BD3F-763511EE1D98}"/>
              </a:ext>
            </a:extLst>
          </p:cNvPr>
          <p:cNvSpPr>
            <a:spLocks noGrp="1"/>
          </p:cNvSpPr>
          <p:nvPr>
            <p:ph type="title"/>
          </p:nvPr>
        </p:nvSpPr>
        <p:spPr>
          <a:xfrm>
            <a:off x="0" y="720358"/>
            <a:ext cx="4665306" cy="6858000"/>
          </a:xfrm>
        </p:spPr>
        <p:txBody>
          <a:bodyPr>
            <a:normAutofit fontScale="90000"/>
          </a:bodyPr>
          <a:lstStyle/>
          <a:p>
            <a:pPr algn="ctr"/>
            <a:r>
              <a:rPr lang="en-US" sz="1600" u="sng" dirty="0">
                <a:latin typeface="Abadi Extra Light" panose="020B0604020202020204" pitchFamily="34" charset="0"/>
              </a:rPr>
              <a:t>VULNERABILITY DETAILS :</a:t>
            </a:r>
            <a:br>
              <a:rPr lang="en-US" sz="1600" dirty="0">
                <a:latin typeface="Abadi Extra Light" panose="020B0604020202020204" pitchFamily="34" charset="0"/>
              </a:rPr>
            </a:br>
            <a:r>
              <a:rPr lang="en-US" sz="1600" dirty="0">
                <a:latin typeface="Abadi Extra Light" panose="020B0604020202020204" pitchFamily="34" charset="0"/>
              </a:rPr>
              <a:t>  The </a:t>
            </a:r>
            <a:r>
              <a:rPr lang="en-US" sz="1600" dirty="0" err="1">
                <a:latin typeface="Abadi Extra Light" panose="020B0604020202020204" pitchFamily="34" charset="0"/>
              </a:rPr>
              <a:t>Netsparker</a:t>
            </a:r>
            <a:r>
              <a:rPr lang="en-US" sz="1600" dirty="0">
                <a:latin typeface="Abadi Extra Light" panose="020B0604020202020204" pitchFamily="34" charset="0"/>
              </a:rPr>
              <a:t> Identified That The </a:t>
            </a:r>
            <a:r>
              <a:rPr lang="en-US" sz="1600" dirty="0" err="1">
                <a:latin typeface="Abadi Extra Light" panose="020B0604020202020204" pitchFamily="34" charset="0"/>
              </a:rPr>
              <a:t>Zero.Webappsecurity.Com</a:t>
            </a:r>
            <a:r>
              <a:rPr lang="en-US" sz="1600" dirty="0">
                <a:latin typeface="Abadi Extra Light" panose="020B0604020202020204" pitchFamily="34" charset="0"/>
              </a:rPr>
              <a:t> Has A </a:t>
            </a:r>
            <a:r>
              <a:rPr lang="en-US" sz="1600" dirty="0" err="1">
                <a:latin typeface="Abadi Extra Light" panose="020B0604020202020204" pitchFamily="34" charset="0"/>
              </a:rPr>
              <a:t>Sql</a:t>
            </a:r>
            <a:r>
              <a:rPr lang="en-US" sz="1600" dirty="0">
                <a:latin typeface="Abadi Extra Light" panose="020B0604020202020204" pitchFamily="34" charset="0"/>
              </a:rPr>
              <a:t> </a:t>
            </a:r>
            <a:r>
              <a:rPr lang="en-US" sz="1600" dirty="0" err="1">
                <a:latin typeface="Abadi Extra Light" panose="020B0604020202020204" pitchFamily="34" charset="0"/>
              </a:rPr>
              <a:t>Injuction</a:t>
            </a:r>
            <a:r>
              <a:rPr lang="en-US" sz="1600" dirty="0">
                <a:latin typeface="Abadi Extra Light" panose="020B0604020202020204" pitchFamily="34" charset="0"/>
              </a:rPr>
              <a:t> Which Is Done By Using Automatic Vulnerability </a:t>
            </a:r>
            <a:r>
              <a:rPr lang="en-US" sz="1600" dirty="0" err="1">
                <a:latin typeface="Abadi Extra Light" panose="020B0604020202020204" pitchFamily="34" charset="0"/>
              </a:rPr>
              <a:t>Scanner,the</a:t>
            </a:r>
            <a:r>
              <a:rPr lang="en-US" sz="1600" dirty="0">
                <a:latin typeface="Abadi Extra Light" panose="020B0604020202020204" pitchFamily="34" charset="0"/>
              </a:rPr>
              <a:t> Web Page Has A Flaw By Which An Hacker Send Simple </a:t>
            </a:r>
            <a:r>
              <a:rPr lang="en-US" sz="1600" dirty="0" err="1">
                <a:latin typeface="Abadi Extra Light" panose="020B0604020202020204" pitchFamily="34" charset="0"/>
              </a:rPr>
              <a:t>Sql</a:t>
            </a:r>
            <a:r>
              <a:rPr lang="en-US" sz="1600" dirty="0">
                <a:latin typeface="Abadi Extra Light" panose="020B0604020202020204" pitchFamily="34" charset="0"/>
              </a:rPr>
              <a:t> Command To Use The Vulnerability To Access Data Base Of Your Banking Portal.</a:t>
            </a:r>
            <a:br>
              <a:rPr lang="en-US" sz="1600" dirty="0">
                <a:latin typeface="Abadi Extra Light" panose="020B0604020202020204" pitchFamily="34" charset="0"/>
              </a:rPr>
            </a:br>
            <a:r>
              <a:rPr lang="en-US" sz="1600" u="sng" dirty="0">
                <a:latin typeface="Abadi Extra Light" panose="020B0604020202020204" pitchFamily="34" charset="0"/>
              </a:rPr>
              <a:t>IMPACT :</a:t>
            </a:r>
            <a:br>
              <a:rPr lang="en-US" sz="1600" u="sng" dirty="0">
                <a:latin typeface="Abadi Extra Light" panose="020B0604020202020204" pitchFamily="34" charset="0"/>
              </a:rPr>
            </a:br>
            <a:r>
              <a:rPr lang="en-US" sz="1600" dirty="0">
                <a:latin typeface="Abadi Extra Light" panose="020B0604020202020204" pitchFamily="34" charset="0"/>
              </a:rPr>
              <a:t>Due To This Type Of Vulnerability An Hacker Can Access The Database And Also </a:t>
            </a:r>
            <a:r>
              <a:rPr lang="en-US" sz="1600" dirty="0" err="1">
                <a:latin typeface="Abadi Extra Light" panose="020B0604020202020204" pitchFamily="34" charset="0"/>
              </a:rPr>
              <a:t>Manuplate</a:t>
            </a:r>
            <a:r>
              <a:rPr lang="en-US" sz="1600" dirty="0">
                <a:latin typeface="Abadi Extra Light" panose="020B0604020202020204" pitchFamily="34" charset="0"/>
              </a:rPr>
              <a:t> The Information That Is Present On The Portal </a:t>
            </a:r>
            <a:br>
              <a:rPr lang="en-US" sz="1600" dirty="0">
                <a:latin typeface="Abadi Extra Light" panose="020B0604020202020204" pitchFamily="34" charset="0"/>
              </a:rPr>
            </a:br>
            <a:r>
              <a:rPr lang="en-US" sz="1600" dirty="0">
                <a:latin typeface="Abadi Extra Light" panose="020B0604020202020204" pitchFamily="34" charset="0"/>
              </a:rPr>
              <a:t>And He Can Also Mount Many Attacks</a:t>
            </a:r>
            <a:br>
              <a:rPr lang="en-US" sz="1600" dirty="0">
                <a:latin typeface="Abadi Extra Light" panose="020B0604020202020204" pitchFamily="34" charset="0"/>
              </a:rPr>
            </a:br>
            <a:r>
              <a:rPr lang="en-US" sz="1600" dirty="0">
                <a:latin typeface="Abadi Extra Light" panose="020B0604020202020204" pitchFamily="34" charset="0"/>
              </a:rPr>
              <a:t>To Perform</a:t>
            </a:r>
            <a:br>
              <a:rPr lang="en-US" sz="1600" dirty="0">
                <a:latin typeface="Abadi Extra Light" panose="020B0604020202020204" pitchFamily="34" charset="0"/>
              </a:rPr>
            </a:br>
            <a:r>
              <a:rPr lang="en-US" sz="1600" dirty="0">
                <a:latin typeface="Abadi Extra Light" panose="020B0604020202020204" pitchFamily="34" charset="0"/>
              </a:rPr>
              <a:t>He Can Read Data ,Write ,And Delete Data On The Data Base</a:t>
            </a:r>
            <a:br>
              <a:rPr lang="en-US" sz="1600" dirty="0">
                <a:latin typeface="Abadi Extra Light" panose="020B0604020202020204" pitchFamily="34" charset="0"/>
              </a:rPr>
            </a:br>
            <a:r>
              <a:rPr lang="en-US" sz="1600" u="sng" dirty="0">
                <a:latin typeface="Abadi Extra Light" panose="020B0604020202020204" pitchFamily="34" charset="0"/>
              </a:rPr>
              <a:t>REMEDY :</a:t>
            </a:r>
            <a:br>
              <a:rPr lang="en-US" sz="1600" u="sng" dirty="0">
                <a:latin typeface="Abadi Extra Light" panose="020B0604020202020204" pitchFamily="34" charset="0"/>
              </a:rPr>
            </a:br>
            <a:r>
              <a:rPr lang="en-US" sz="1600" dirty="0">
                <a:latin typeface="Abadi Extra Light" panose="020B0604020202020204" pitchFamily="34" charset="0"/>
              </a:rPr>
              <a:t>Try To Solve The Problem As Soon As Possible </a:t>
            </a:r>
            <a:br>
              <a:rPr lang="en-US" sz="1600" dirty="0">
                <a:latin typeface="Abadi Extra Light" panose="020B0604020202020204" pitchFamily="34" charset="0"/>
              </a:rPr>
            </a:br>
            <a:r>
              <a:rPr lang="en-US" sz="1600" dirty="0">
                <a:latin typeface="Abadi Extra Light" panose="020B0604020202020204" pitchFamily="34" charset="0"/>
              </a:rPr>
              <a:t>(Try To Locate All Of The Dynamically Generated </a:t>
            </a:r>
            <a:r>
              <a:rPr lang="en-US" sz="1600" dirty="0" err="1">
                <a:latin typeface="Abadi Extra Light" panose="020B0604020202020204" pitchFamily="34" charset="0"/>
              </a:rPr>
              <a:t>Sql</a:t>
            </a:r>
            <a:r>
              <a:rPr lang="en-US" sz="1600" dirty="0">
                <a:latin typeface="Abadi Extra Light" panose="020B0604020202020204" pitchFamily="34" charset="0"/>
              </a:rPr>
              <a:t> </a:t>
            </a:r>
            <a:r>
              <a:rPr lang="en-US" sz="1600" dirty="0" err="1">
                <a:latin typeface="Abadi Extra Light" panose="020B0604020202020204" pitchFamily="34" charset="0"/>
              </a:rPr>
              <a:t>Quries</a:t>
            </a:r>
            <a:r>
              <a:rPr lang="en-US" sz="1600" dirty="0">
                <a:latin typeface="Abadi Extra Light" panose="020B0604020202020204" pitchFamily="34" charset="0"/>
              </a:rPr>
              <a:t> To Parameterized </a:t>
            </a:r>
            <a:r>
              <a:rPr lang="en-US" sz="1600" dirty="0" err="1">
                <a:latin typeface="Abadi Extra Light" panose="020B0604020202020204" pitchFamily="34" charset="0"/>
              </a:rPr>
              <a:t>Quries</a:t>
            </a:r>
            <a:r>
              <a:rPr lang="en-US" sz="1600" dirty="0">
                <a:latin typeface="Abadi Extra Light" panose="020B0604020202020204" pitchFamily="34" charset="0"/>
              </a:rPr>
              <a:t>)</a:t>
            </a:r>
            <a:br>
              <a:rPr lang="en-US" sz="1600" dirty="0">
                <a:latin typeface="Abadi Extra Light" panose="020B0604020202020204" pitchFamily="34" charset="0"/>
              </a:rPr>
            </a:br>
            <a:r>
              <a:rPr lang="en-US" sz="1600" dirty="0">
                <a:latin typeface="Abadi Extra Light" panose="020B0604020202020204" pitchFamily="34" charset="0"/>
              </a:rPr>
              <a:t>If Not You Will Be In Danger I.E Data Breach</a:t>
            </a:r>
            <a:br>
              <a:rPr lang="en-US" sz="1600" u="sng" dirty="0">
                <a:latin typeface="Abadi Extra Light" panose="020B0604020202020204" pitchFamily="34" charset="0"/>
              </a:rPr>
            </a:br>
            <a:r>
              <a:rPr lang="en-US" sz="1600" u="sng" dirty="0">
                <a:latin typeface="Abadi Extra Light" panose="020B0604020202020204" pitchFamily="34" charset="0"/>
              </a:rPr>
              <a:t>  </a:t>
            </a:r>
            <a:br>
              <a:rPr lang="en-US" sz="1600" dirty="0">
                <a:latin typeface="Abadi Extra Light" panose="020B0604020202020204" pitchFamily="34" charset="0"/>
              </a:rPr>
            </a:br>
            <a:br>
              <a:rPr lang="en-US" sz="1600" dirty="0">
                <a:latin typeface="Abadi Extra Light" panose="020B0604020202020204" pitchFamily="34" charset="0"/>
              </a:rPr>
            </a:br>
            <a:br>
              <a:rPr lang="en-US" sz="1600" dirty="0">
                <a:latin typeface="Abadi Extra Light" panose="020B0604020202020204" pitchFamily="34" charset="0"/>
              </a:rPr>
            </a:br>
            <a:br>
              <a:rPr lang="en-US" sz="1600" dirty="0">
                <a:latin typeface="Abadi Extra Light" panose="020B0604020202020204" pitchFamily="34" charset="0"/>
              </a:rPr>
            </a:br>
            <a:endParaRPr lang="en-US" sz="1600" dirty="0">
              <a:latin typeface="Abadi Extra Light" panose="020B0604020202020204" pitchFamily="34" charset="0"/>
            </a:endParaRPr>
          </a:p>
        </p:txBody>
      </p:sp>
      <p:pic>
        <p:nvPicPr>
          <p:cNvPr id="5" name="Content Placeholder 4" descr="Graphical user interface, text, application, email&#10;&#10;Description automatically generated">
            <a:extLst>
              <a:ext uri="{FF2B5EF4-FFF2-40B4-BE49-F238E27FC236}">
                <a16:creationId xmlns:a16="http://schemas.microsoft.com/office/drawing/2014/main" id="{BC98B1A0-BAEB-4BC0-A22C-D5F99195677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71698" y="679718"/>
            <a:ext cx="7341494" cy="5498564"/>
          </a:xfrm>
        </p:spPr>
      </p:pic>
    </p:spTree>
    <p:extLst>
      <p:ext uri="{BB962C8B-B14F-4D97-AF65-F5344CB8AC3E}">
        <p14:creationId xmlns:p14="http://schemas.microsoft.com/office/powerpoint/2010/main" val="2688296105"/>
      </p:ext>
    </p:extLst>
  </p:cSld>
  <p:clrMapOvr>
    <a:masterClrMapping/>
  </p:clrMapOvr>
</p:sld>
</file>

<file path=ppt/theme/theme1.xml><?xml version="1.0" encoding="utf-8"?>
<a:theme xmlns:a="http://schemas.openxmlformats.org/drawingml/2006/main" name="ShojiVTI">
  <a:themeElements>
    <a:clrScheme name="AnalogousFromDarkSeedLeftStep">
      <a:dk1>
        <a:srgbClr val="000000"/>
      </a:dk1>
      <a:lt1>
        <a:srgbClr val="FFFFFF"/>
      </a:lt1>
      <a:dk2>
        <a:srgbClr val="1B2430"/>
      </a:dk2>
      <a:lt2>
        <a:srgbClr val="F0F3F1"/>
      </a:lt2>
      <a:accent1>
        <a:srgbClr val="E729C4"/>
      </a:accent1>
      <a:accent2>
        <a:srgbClr val="A917D5"/>
      </a:accent2>
      <a:accent3>
        <a:srgbClr val="6C29E7"/>
      </a:accent3>
      <a:accent4>
        <a:srgbClr val="2D39D9"/>
      </a:accent4>
      <a:accent5>
        <a:srgbClr val="2985E7"/>
      </a:accent5>
      <a:accent6>
        <a:srgbClr val="17BDD0"/>
      </a:accent6>
      <a:hlink>
        <a:srgbClr val="3F68BF"/>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ojiVTI" id="{00D0DDEB-E771-48E5-9E96-0647434F08B1}" vid="{9D22D596-7FD0-4F89-958C-AD79A0949111}"/>
    </a:ext>
  </a:extLst>
</a:theme>
</file>

<file path=docProps/app.xml><?xml version="1.0" encoding="utf-8"?>
<Properties xmlns="http://schemas.openxmlformats.org/officeDocument/2006/extended-properties" xmlns:vt="http://schemas.openxmlformats.org/officeDocument/2006/docPropsVTypes">
  <TotalTime>284</TotalTime>
  <Words>854</Words>
  <Application>Microsoft Office PowerPoint</Application>
  <PresentationFormat>Widescreen</PresentationFormat>
  <Paragraphs>35</Paragraphs>
  <Slides>16</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Meiryo</vt:lpstr>
      <vt:lpstr>Abadi</vt:lpstr>
      <vt:lpstr>Abadi Extra Light</vt:lpstr>
      <vt:lpstr>Algerian</vt:lpstr>
      <vt:lpstr>Amasis MT Pro Black</vt:lpstr>
      <vt:lpstr>Corbel</vt:lpstr>
      <vt:lpstr>ui-monospace</vt:lpstr>
      <vt:lpstr>ShojiVTI</vt:lpstr>
      <vt:lpstr>     INTERNSHIP STUDIO      ETHICAL HACKING           INTERNSHIP </vt:lpstr>
      <vt:lpstr>    Task - 1</vt:lpstr>
      <vt:lpstr>TASK 1 : SOLVED LABS USING TEMP-MAIL TO HIDE IDENTITY AND MADE A LOGIN ACCOUNT IN PPORTSWIGGER</vt:lpstr>
      <vt:lpstr>LAB 2: REFLECTED XSS INTO ATTRIBUTE WITH ANGLE BRACKETS HTML -ENCODED</vt:lpstr>
      <vt:lpstr>LAB 4: REFLECTED XSS INTO A JAVA SCRIPT STRING WITH SINGLE QUOTE AND BLACKSLASH ESCAPED</vt:lpstr>
      <vt:lpstr>SOLVED LABS LIST</vt:lpstr>
      <vt:lpstr>  task - 2</vt:lpstr>
      <vt:lpstr>TASK 2 : I had  found 4 critical vulnerabilities  on the webpage zero.webappsecurity.com which will be explained in next slide</vt:lpstr>
      <vt:lpstr>VULNERABILITY DETAILS :   The Netsparker Identified That The Zero.Webappsecurity.Com Has A Sql Injuction Which Is Done By Using Automatic Vulnerability Scanner,the Web Page Has A Flaw By Which An Hacker Send Simple Sql Command To Use The Vulnerability To Access Data Base Of Your Banking Portal. IMPACT : Due To This Type Of Vulnerability An Hacker Can Access The Database And Also Manuplate The Information That Is Present On The Portal  And He Can Also Mount Many Attacks To Perform He Can Read Data ,Write ,And Delete Data On The Data Base REMEDY : Try To Solve The Problem As Soon As Possible  (Try To Locate All Of The Dynamically Generated Sql Quries To Parameterized Quries) If Not You Will Be In Danger I.E Data Breach       </vt:lpstr>
      <vt:lpstr>     Task - 3</vt:lpstr>
      <vt:lpstr>TITLE :  CROSS SITE SCRIPTING(XSS) DOMAIN : VULWEB.COM SUBDOMAIN : TESTASP.VULWEB.COM THEORY:   The Ppt Is About The Vulnerability Which Was Found By Xss On Http://Testasp.Vulweb.Com Webpage.        It Has Different Xss Vulnerability Which Will Be Explained Step By Step And Also Procedure To Find These Vulnerabilitys Using Brup Suite Application And Alos We Provide A Video About This Process.  STEPS TO  REPRODUCE :  STEP 1 : Open the brup suite and start the new project and go to proxy and make intercept  off  STEP 2 : visit the Http://Testasp.Vulweb.Com and search of search bar ,now on the intercept on.            Search “object1234”   </vt:lpstr>
      <vt:lpstr>Step 3 : Now you can see an request will arrive ,send it to repeater and off the intercept to off            step 4 : Now as shown in figure from repeater send it to intruder</vt:lpstr>
      <vt:lpstr>Step 5 : Now go to intruder , select payloads and load with some payloads you have or from web as shown in fig .        Step 6 : Now check all the necessary needs, and start the attack as shown in fig. it will take some time to process the attacks and gives you results. </vt:lpstr>
      <vt:lpstr>Step 7 : you can see some vulnerabilitys which are found out by brupsuite using different type of payloads as shown in fig.     step 8 : after finding a suitable payload go to response an click on search response on browser ,copy the link provided by brupsuite as shown fig  and visit the link and you will get result and make analysis of the result of this payload will be on next page. </vt:lpstr>
      <vt:lpstr>PowerPoint Presentation</vt:lpstr>
      <vt:lpstr>Impact : There is a issue with your website with xss payloads ,which changes the data on your webpage, which allows the hacker to get access to data base through backend and manuplate valuable data on your webpage mitigation :  hello sir,   as your web site contains vulnerabilities you have to take necessary action in order to avoid data breach or loss of data.      To do so ,please make your database update up to date and make sure that, any of your devices running above.   chrome  browser  &gt; 10   edge   browser    &gt;  9.0   firefox browser    &gt; 4.0 which are vulnerable for &lt;body oninput=javascript:alert(1)&gt;&lt;input autofocus&gt; for this payload. thers are many xss payloads which can harm your webpage which is demonstrated in detailed in the video provided to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INTERNSHIP     STUDIO</dc:title>
  <dc:creator>CHINTHALAPALLI DURGA PRASAD</dc:creator>
  <cp:lastModifiedBy>CHINTHALAPALLI DURGA PRASAD</cp:lastModifiedBy>
  <cp:revision>7</cp:revision>
  <dcterms:created xsi:type="dcterms:W3CDTF">2021-08-27T04:17:56Z</dcterms:created>
  <dcterms:modified xsi:type="dcterms:W3CDTF">2021-08-27T16:10:33Z</dcterms:modified>
</cp:coreProperties>
</file>

<file path=docProps/thumbnail.jpeg>
</file>